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autoCompressPictures="0">
  <p:sldMasterIdLst>
    <p:sldMasterId id="2147483648" r:id="rId4"/>
  </p:sldMasterIdLst>
  <p:notesMasterIdLst>
    <p:notesMasterId r:id="rId27"/>
  </p:notesMasterIdLst>
  <p:handoutMasterIdLst>
    <p:handoutMasterId r:id="rId28"/>
  </p:handoutMasterIdLst>
  <p:sldIdLst>
    <p:sldId id="640" r:id="rId5"/>
    <p:sldId id="641" r:id="rId6"/>
    <p:sldId id="643" r:id="rId7"/>
    <p:sldId id="661" r:id="rId8"/>
    <p:sldId id="648" r:id="rId9"/>
    <p:sldId id="645" r:id="rId10"/>
    <p:sldId id="646" r:id="rId11"/>
    <p:sldId id="647" r:id="rId12"/>
    <p:sldId id="649" r:id="rId13"/>
    <p:sldId id="650" r:id="rId14"/>
    <p:sldId id="476" r:id="rId15"/>
    <p:sldId id="657" r:id="rId16"/>
    <p:sldId id="658" r:id="rId17"/>
    <p:sldId id="482" r:id="rId18"/>
    <p:sldId id="651" r:id="rId19"/>
    <p:sldId id="659" r:id="rId20"/>
    <p:sldId id="652" r:id="rId21"/>
    <p:sldId id="618" r:id="rId22"/>
    <p:sldId id="619" r:id="rId23"/>
    <p:sldId id="660" r:id="rId24"/>
    <p:sldId id="662" r:id="rId25"/>
    <p:sldId id="636" r:id="rId26"/>
  </p:sldIdLst>
  <p:sldSz cx="9144000" cy="5143500" type="screen16x9"/>
  <p:notesSz cx="6858000" cy="9144000"/>
  <p:embeddedFontLst>
    <p:embeddedFont>
      <p:font typeface="Neo Sans Intel" panose="020B0504020202020204" pitchFamily="34" charset="0"/>
      <p:regular r:id="rId29"/>
      <p:italic r:id="rId30"/>
    </p:embeddedFont>
    <p:embeddedFont>
      <p:font typeface="Intel Clear Pro" panose="020B0804020202060201" pitchFamily="34" charset="0"/>
      <p:bold r:id="rId31"/>
    </p:embeddedFont>
    <p:embeddedFont>
      <p:font typeface="Intel Clear" panose="020B0604020203020204" pitchFamily="34"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custDataLst>
    <p:tags r:id="rId4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1">
          <p15:clr>
            <a:srgbClr val="A4A3A4"/>
          </p15:clr>
        </p15:guide>
        <p15:guide id="2" orient="horz" pos="3004">
          <p15:clr>
            <a:srgbClr val="A4A3A4"/>
          </p15:clr>
        </p15:guide>
        <p15:guide id="3" orient="horz" pos="422">
          <p15:clr>
            <a:srgbClr val="A4A3A4"/>
          </p15:clr>
        </p15:guide>
        <p15:guide id="4" orient="horz" pos="824">
          <p15:clr>
            <a:srgbClr val="A4A3A4"/>
          </p15:clr>
        </p15:guide>
        <p15:guide id="5" orient="horz" pos="2916">
          <p15:clr>
            <a:srgbClr val="A4A3A4"/>
          </p15:clr>
        </p15:guide>
        <p15:guide id="6" orient="horz" pos="1643">
          <p15:clr>
            <a:srgbClr val="A4A3A4"/>
          </p15:clr>
        </p15:guide>
        <p15:guide id="7" pos="5470">
          <p15:clr>
            <a:srgbClr val="A4A3A4"/>
          </p15:clr>
        </p15:guide>
        <p15:guide id="8" pos="287">
          <p15:clr>
            <a:srgbClr val="A4A3A4"/>
          </p15:clr>
        </p15:guide>
        <p15:guide id="9" pos="2909">
          <p15:clr>
            <a:srgbClr val="A4A3A4"/>
          </p15:clr>
        </p15:guide>
        <p15:guide id="10" pos="2811">
          <p15:clr>
            <a:srgbClr val="A4A3A4"/>
          </p15:clr>
        </p15:guide>
        <p15:guide id="11" pos="2852">
          <p15:clr>
            <a:srgbClr val="A4A3A4"/>
          </p15:clr>
        </p15:guide>
        <p15:guide id="12" orient="horz" pos="1576">
          <p15:clr>
            <a:srgbClr val="A4A3A4"/>
          </p15:clr>
        </p15:guide>
        <p15:guide id="13" orient="horz" pos="2059">
          <p15:clr>
            <a:srgbClr val="A4A3A4"/>
          </p15:clr>
        </p15:guide>
        <p15:guide id="14" orient="horz" pos="1164" userDrawn="1">
          <p15:clr>
            <a:srgbClr val="A4A3A4"/>
          </p15:clr>
        </p15:guide>
        <p15:guide id="15" pos="2182">
          <p15:clr>
            <a:srgbClr val="A4A3A4"/>
          </p15:clr>
        </p15:guide>
        <p15:guide id="16" pos="35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7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71"/>
    <a:srgbClr val="009FDF"/>
    <a:srgbClr val="0071C5"/>
    <a:srgbClr val="F83308"/>
    <a:srgbClr val="FD9208"/>
    <a:srgbClr val="F3D54E"/>
    <a:srgbClr val="F0C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0827" autoAdjust="0"/>
  </p:normalViewPr>
  <p:slideViewPr>
    <p:cSldViewPr snapToGrid="0">
      <p:cViewPr varScale="1">
        <p:scale>
          <a:sx n="86" d="100"/>
          <a:sy n="86" d="100"/>
        </p:scale>
        <p:origin x="1512" y="84"/>
      </p:cViewPr>
      <p:guideLst>
        <p:guide orient="horz" pos="1581"/>
        <p:guide orient="horz" pos="3004"/>
        <p:guide orient="horz" pos="422"/>
        <p:guide orient="horz" pos="824"/>
        <p:guide orient="horz" pos="2916"/>
        <p:guide orient="horz" pos="1643"/>
        <p:guide pos="5470"/>
        <p:guide pos="287"/>
        <p:guide pos="2909"/>
        <p:guide pos="2811"/>
        <p:guide pos="2852"/>
        <p:guide orient="horz" pos="1576"/>
        <p:guide orient="horz" pos="2059"/>
        <p:guide orient="horz" pos="1164"/>
        <p:guide pos="2182"/>
        <p:guide pos="3517"/>
      </p:guideLst>
    </p:cSldViewPr>
  </p:slideViewPr>
  <p:outlineViewPr>
    <p:cViewPr>
      <p:scale>
        <a:sx n="33" d="100"/>
        <a:sy n="33" d="100"/>
      </p:scale>
      <p:origin x="0" y="-9576"/>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101" d="100"/>
          <a:sy n="101" d="100"/>
        </p:scale>
        <p:origin x="355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3D175-E32E-4C4D-85C6-745B1D6472E3}" type="doc">
      <dgm:prSet loTypeId="urn:microsoft.com/office/officeart/2005/8/layout/hierarchy4" loCatId="relationship" qsTypeId="urn:microsoft.com/office/officeart/2005/8/quickstyle/3d4" qsCatId="3D" csTypeId="urn:microsoft.com/office/officeart/2005/8/colors/accent1_2" csCatId="accent1" phldr="1"/>
      <dgm:spPr/>
      <dgm:t>
        <a:bodyPr/>
        <a:lstStyle/>
        <a:p>
          <a:endParaRPr lang="en-US"/>
        </a:p>
      </dgm:t>
    </dgm:pt>
    <dgm:pt modelId="{6CB169B9-AE11-4B46-BCEC-69738B544FDC}">
      <dgm:prSet phldrT="[Text]"/>
      <dgm:spPr/>
      <dgm:t>
        <a:bodyPr/>
        <a:lstStyle/>
        <a:p>
          <a:r>
            <a:rPr lang="en-US" dirty="0" smtClean="0">
              <a:latin typeface="Calibri" panose="020F0502020204030204" pitchFamily="34" charset="0"/>
            </a:rPr>
            <a:t>VNF</a:t>
          </a:r>
          <a:endParaRPr lang="en-US" dirty="0">
            <a:latin typeface="Calibri" panose="020F0502020204030204" pitchFamily="34" charset="0"/>
          </a:endParaRPr>
        </a:p>
      </dgm:t>
    </dgm:pt>
    <dgm:pt modelId="{E2CFE353-9663-4834-B835-F169F4A7A0A9}" type="parTrans" cxnId="{15CB4457-4600-49FD-A3D7-EF2A1AAD85EC}">
      <dgm:prSet/>
      <dgm:spPr/>
      <dgm:t>
        <a:bodyPr/>
        <a:lstStyle/>
        <a:p>
          <a:endParaRPr lang="en-US"/>
        </a:p>
      </dgm:t>
    </dgm:pt>
    <dgm:pt modelId="{8E1B3784-BA41-42BE-8FAD-AE1E5ECC48CD}" type="sibTrans" cxnId="{15CB4457-4600-49FD-A3D7-EF2A1AAD85EC}">
      <dgm:prSet/>
      <dgm:spPr/>
      <dgm:t>
        <a:bodyPr/>
        <a:lstStyle/>
        <a:p>
          <a:endParaRPr lang="en-US"/>
        </a:p>
      </dgm:t>
    </dgm:pt>
    <dgm:pt modelId="{9901A048-EA12-4244-899C-3F16EEEE2422}">
      <dgm:prSet phldrT="[Text]"/>
      <dgm:spPr/>
      <dgm:t>
        <a:bodyPr/>
        <a:lstStyle/>
        <a:p>
          <a:r>
            <a:rPr lang="en-US" dirty="0" err="1" smtClean="0"/>
            <a:t>Virtio</a:t>
          </a:r>
          <a:endParaRPr lang="en-US" dirty="0"/>
        </a:p>
      </dgm:t>
    </dgm:pt>
    <dgm:pt modelId="{956D1B7B-F0C1-435E-A922-6B246E763BF9}" type="parTrans" cxnId="{12FCA645-B712-4BA0-8FB3-04DB28ABC9AB}">
      <dgm:prSet/>
      <dgm:spPr/>
      <dgm:t>
        <a:bodyPr/>
        <a:lstStyle/>
        <a:p>
          <a:endParaRPr lang="en-US"/>
        </a:p>
      </dgm:t>
    </dgm:pt>
    <dgm:pt modelId="{B5689227-83D6-458B-8BD8-67BD5BC57FA2}" type="sibTrans" cxnId="{12FCA645-B712-4BA0-8FB3-04DB28ABC9AB}">
      <dgm:prSet/>
      <dgm:spPr/>
      <dgm:t>
        <a:bodyPr/>
        <a:lstStyle/>
        <a:p>
          <a:endParaRPr lang="en-US"/>
        </a:p>
      </dgm:t>
    </dgm:pt>
    <dgm:pt modelId="{E1B304A2-0D95-4E8D-B371-C318BD445BE2}">
      <dgm:prSet phldrT="[Text]"/>
      <dgm:spPr/>
      <dgm:t>
        <a:bodyPr/>
        <a:lstStyle/>
        <a:p>
          <a:r>
            <a:rPr lang="en-US" dirty="0" err="1" smtClean="0"/>
            <a:t>Qemu</a:t>
          </a:r>
          <a:endParaRPr lang="en-US" dirty="0"/>
        </a:p>
      </dgm:t>
    </dgm:pt>
    <dgm:pt modelId="{8E885381-8170-4525-B836-CB33DC87C712}" type="parTrans" cxnId="{9CBFAC2F-DB76-4D76-A402-1E011E7E76CC}">
      <dgm:prSet/>
      <dgm:spPr/>
      <dgm:t>
        <a:bodyPr/>
        <a:lstStyle/>
        <a:p>
          <a:endParaRPr lang="en-US"/>
        </a:p>
      </dgm:t>
    </dgm:pt>
    <dgm:pt modelId="{5F7B6BA3-069A-450A-BFB7-CD370AB2EE8A}" type="sibTrans" cxnId="{9CBFAC2F-DB76-4D76-A402-1E011E7E76CC}">
      <dgm:prSet/>
      <dgm:spPr/>
      <dgm:t>
        <a:bodyPr/>
        <a:lstStyle/>
        <a:p>
          <a:endParaRPr lang="en-US"/>
        </a:p>
      </dgm:t>
    </dgm:pt>
    <dgm:pt modelId="{4307BE0D-C648-4124-8807-14C35C1A0571}" type="pres">
      <dgm:prSet presAssocID="{B553D175-E32E-4C4D-85C6-745B1D6472E3}" presName="Name0" presStyleCnt="0">
        <dgm:presLayoutVars>
          <dgm:chPref val="1"/>
          <dgm:dir/>
          <dgm:animOne val="branch"/>
          <dgm:animLvl val="lvl"/>
          <dgm:resizeHandles/>
        </dgm:presLayoutVars>
      </dgm:prSet>
      <dgm:spPr/>
      <dgm:t>
        <a:bodyPr/>
        <a:lstStyle/>
        <a:p>
          <a:endParaRPr lang="en-US"/>
        </a:p>
      </dgm:t>
    </dgm:pt>
    <dgm:pt modelId="{B5AA5A60-933D-4EE5-A5E1-B894643CB4B2}" type="pres">
      <dgm:prSet presAssocID="{6CB169B9-AE11-4B46-BCEC-69738B544FDC}" presName="vertOne" presStyleCnt="0"/>
      <dgm:spPr/>
    </dgm:pt>
    <dgm:pt modelId="{F5A2BCD0-6564-45C1-A93D-8B7F50C80945}" type="pres">
      <dgm:prSet presAssocID="{6CB169B9-AE11-4B46-BCEC-69738B544FDC}" presName="txOne" presStyleLbl="node0" presStyleIdx="0" presStyleCnt="1">
        <dgm:presLayoutVars>
          <dgm:chPref val="3"/>
        </dgm:presLayoutVars>
      </dgm:prSet>
      <dgm:spPr/>
      <dgm:t>
        <a:bodyPr/>
        <a:lstStyle/>
        <a:p>
          <a:endParaRPr lang="en-US"/>
        </a:p>
      </dgm:t>
    </dgm:pt>
    <dgm:pt modelId="{E2EC2737-2192-4751-AD57-E0C5E3D51C52}" type="pres">
      <dgm:prSet presAssocID="{6CB169B9-AE11-4B46-BCEC-69738B544FDC}" presName="parTransOne" presStyleCnt="0"/>
      <dgm:spPr/>
    </dgm:pt>
    <dgm:pt modelId="{DDA2DA21-570C-46AC-881F-24939C5EA76E}" type="pres">
      <dgm:prSet presAssocID="{6CB169B9-AE11-4B46-BCEC-69738B544FDC}" presName="horzOne" presStyleCnt="0"/>
      <dgm:spPr/>
    </dgm:pt>
    <dgm:pt modelId="{73987EB1-6458-452C-9E3F-3452C3B236FD}" type="pres">
      <dgm:prSet presAssocID="{9901A048-EA12-4244-899C-3F16EEEE2422}" presName="vertTwo" presStyleCnt="0"/>
      <dgm:spPr/>
    </dgm:pt>
    <dgm:pt modelId="{173B0E03-32F0-417D-AFBA-5B413EB89129}" type="pres">
      <dgm:prSet presAssocID="{9901A048-EA12-4244-899C-3F16EEEE2422}" presName="txTwo" presStyleLbl="node2" presStyleIdx="0" presStyleCnt="1">
        <dgm:presLayoutVars>
          <dgm:chPref val="3"/>
        </dgm:presLayoutVars>
      </dgm:prSet>
      <dgm:spPr/>
      <dgm:t>
        <a:bodyPr/>
        <a:lstStyle/>
        <a:p>
          <a:endParaRPr lang="en-US"/>
        </a:p>
      </dgm:t>
    </dgm:pt>
    <dgm:pt modelId="{5C740FD5-45C8-4701-B2F5-5024F12C8A13}" type="pres">
      <dgm:prSet presAssocID="{9901A048-EA12-4244-899C-3F16EEEE2422}" presName="parTransTwo" presStyleCnt="0"/>
      <dgm:spPr/>
    </dgm:pt>
    <dgm:pt modelId="{27BD33B2-6468-407A-BA40-9499B4A58B64}" type="pres">
      <dgm:prSet presAssocID="{9901A048-EA12-4244-899C-3F16EEEE2422}" presName="horzTwo" presStyleCnt="0"/>
      <dgm:spPr/>
    </dgm:pt>
    <dgm:pt modelId="{C2BAE243-406D-4CFD-BEAA-70DFFE662C5E}" type="pres">
      <dgm:prSet presAssocID="{E1B304A2-0D95-4E8D-B371-C318BD445BE2}" presName="vertThree" presStyleCnt="0"/>
      <dgm:spPr/>
    </dgm:pt>
    <dgm:pt modelId="{6661AB60-CEDB-40E0-BEB3-9EE28CF77056}" type="pres">
      <dgm:prSet presAssocID="{E1B304A2-0D95-4E8D-B371-C318BD445BE2}" presName="txThree" presStyleLbl="node3" presStyleIdx="0" presStyleCnt="1">
        <dgm:presLayoutVars>
          <dgm:chPref val="3"/>
        </dgm:presLayoutVars>
      </dgm:prSet>
      <dgm:spPr/>
      <dgm:t>
        <a:bodyPr/>
        <a:lstStyle/>
        <a:p>
          <a:endParaRPr lang="en-US"/>
        </a:p>
      </dgm:t>
    </dgm:pt>
    <dgm:pt modelId="{CEADF65F-9C51-41F5-8D10-D8CE593900D1}" type="pres">
      <dgm:prSet presAssocID="{E1B304A2-0D95-4E8D-B371-C318BD445BE2}" presName="horzThree" presStyleCnt="0"/>
      <dgm:spPr/>
    </dgm:pt>
  </dgm:ptLst>
  <dgm:cxnLst>
    <dgm:cxn modelId="{2F27E978-52AE-BB41-80CF-2B7AA53F27CE}" type="presOf" srcId="{9901A048-EA12-4244-899C-3F16EEEE2422}" destId="{173B0E03-32F0-417D-AFBA-5B413EB89129}" srcOrd="0" destOrd="0" presId="urn:microsoft.com/office/officeart/2005/8/layout/hierarchy4"/>
    <dgm:cxn modelId="{AC27BEF7-400C-BD45-954B-7BCF8EB6459F}" type="presOf" srcId="{E1B304A2-0D95-4E8D-B371-C318BD445BE2}" destId="{6661AB60-CEDB-40E0-BEB3-9EE28CF77056}" srcOrd="0" destOrd="0" presId="urn:microsoft.com/office/officeart/2005/8/layout/hierarchy4"/>
    <dgm:cxn modelId="{9CBFAC2F-DB76-4D76-A402-1E011E7E76CC}" srcId="{9901A048-EA12-4244-899C-3F16EEEE2422}" destId="{E1B304A2-0D95-4E8D-B371-C318BD445BE2}" srcOrd="0" destOrd="0" parTransId="{8E885381-8170-4525-B836-CB33DC87C712}" sibTransId="{5F7B6BA3-069A-450A-BFB7-CD370AB2EE8A}"/>
    <dgm:cxn modelId="{12FCA645-B712-4BA0-8FB3-04DB28ABC9AB}" srcId="{6CB169B9-AE11-4B46-BCEC-69738B544FDC}" destId="{9901A048-EA12-4244-899C-3F16EEEE2422}" srcOrd="0" destOrd="0" parTransId="{956D1B7B-F0C1-435E-A922-6B246E763BF9}" sibTransId="{B5689227-83D6-458B-8BD8-67BD5BC57FA2}"/>
    <dgm:cxn modelId="{15CB4457-4600-49FD-A3D7-EF2A1AAD85EC}" srcId="{B553D175-E32E-4C4D-85C6-745B1D6472E3}" destId="{6CB169B9-AE11-4B46-BCEC-69738B544FDC}" srcOrd="0" destOrd="0" parTransId="{E2CFE353-9663-4834-B835-F169F4A7A0A9}" sibTransId="{8E1B3784-BA41-42BE-8FAD-AE1E5ECC48CD}"/>
    <dgm:cxn modelId="{69960311-A187-BB4F-99E2-4AFD7BB70EA3}" type="presOf" srcId="{B553D175-E32E-4C4D-85C6-745B1D6472E3}" destId="{4307BE0D-C648-4124-8807-14C35C1A0571}" srcOrd="0" destOrd="0" presId="urn:microsoft.com/office/officeart/2005/8/layout/hierarchy4"/>
    <dgm:cxn modelId="{E69C5320-8B5F-F747-A22B-0A32F7FF0C8D}" type="presOf" srcId="{6CB169B9-AE11-4B46-BCEC-69738B544FDC}" destId="{F5A2BCD0-6564-45C1-A93D-8B7F50C80945}" srcOrd="0" destOrd="0" presId="urn:microsoft.com/office/officeart/2005/8/layout/hierarchy4"/>
    <dgm:cxn modelId="{DF53AF77-EB1B-5C46-826F-10B5D503843F}" type="presParOf" srcId="{4307BE0D-C648-4124-8807-14C35C1A0571}" destId="{B5AA5A60-933D-4EE5-A5E1-B894643CB4B2}" srcOrd="0" destOrd="0" presId="urn:microsoft.com/office/officeart/2005/8/layout/hierarchy4"/>
    <dgm:cxn modelId="{6F8B05CF-5F71-E04E-9D00-6E5B4558AB2B}" type="presParOf" srcId="{B5AA5A60-933D-4EE5-A5E1-B894643CB4B2}" destId="{F5A2BCD0-6564-45C1-A93D-8B7F50C80945}" srcOrd="0" destOrd="0" presId="urn:microsoft.com/office/officeart/2005/8/layout/hierarchy4"/>
    <dgm:cxn modelId="{2155D226-4D86-4243-A885-3FB128886F04}" type="presParOf" srcId="{B5AA5A60-933D-4EE5-A5E1-B894643CB4B2}" destId="{E2EC2737-2192-4751-AD57-E0C5E3D51C52}" srcOrd="1" destOrd="0" presId="urn:microsoft.com/office/officeart/2005/8/layout/hierarchy4"/>
    <dgm:cxn modelId="{98F87C40-E375-D641-AD9E-AD393327A778}" type="presParOf" srcId="{B5AA5A60-933D-4EE5-A5E1-B894643CB4B2}" destId="{DDA2DA21-570C-46AC-881F-24939C5EA76E}" srcOrd="2" destOrd="0" presId="urn:microsoft.com/office/officeart/2005/8/layout/hierarchy4"/>
    <dgm:cxn modelId="{7FEA5612-872F-C04A-A2F9-528D5DC1933B}" type="presParOf" srcId="{DDA2DA21-570C-46AC-881F-24939C5EA76E}" destId="{73987EB1-6458-452C-9E3F-3452C3B236FD}" srcOrd="0" destOrd="0" presId="urn:microsoft.com/office/officeart/2005/8/layout/hierarchy4"/>
    <dgm:cxn modelId="{AF61B74A-AD6A-1040-B4AA-388839BEFC4A}" type="presParOf" srcId="{73987EB1-6458-452C-9E3F-3452C3B236FD}" destId="{173B0E03-32F0-417D-AFBA-5B413EB89129}" srcOrd="0" destOrd="0" presId="urn:microsoft.com/office/officeart/2005/8/layout/hierarchy4"/>
    <dgm:cxn modelId="{CEA8B4D4-0D1E-9542-8F2B-F14D4D8571F5}" type="presParOf" srcId="{73987EB1-6458-452C-9E3F-3452C3B236FD}" destId="{5C740FD5-45C8-4701-B2F5-5024F12C8A13}" srcOrd="1" destOrd="0" presId="urn:microsoft.com/office/officeart/2005/8/layout/hierarchy4"/>
    <dgm:cxn modelId="{A9549C81-5402-7A4A-9698-CBF01EC7D8E9}" type="presParOf" srcId="{73987EB1-6458-452C-9E3F-3452C3B236FD}" destId="{27BD33B2-6468-407A-BA40-9499B4A58B64}" srcOrd="2" destOrd="0" presId="urn:microsoft.com/office/officeart/2005/8/layout/hierarchy4"/>
    <dgm:cxn modelId="{9D915A3A-6C0D-5748-A6C1-1C0182E09A37}" type="presParOf" srcId="{27BD33B2-6468-407A-BA40-9499B4A58B64}" destId="{C2BAE243-406D-4CFD-BEAA-70DFFE662C5E}" srcOrd="0" destOrd="0" presId="urn:microsoft.com/office/officeart/2005/8/layout/hierarchy4"/>
    <dgm:cxn modelId="{3E79C877-0334-454E-916E-8262061F89D0}" type="presParOf" srcId="{C2BAE243-406D-4CFD-BEAA-70DFFE662C5E}" destId="{6661AB60-CEDB-40E0-BEB3-9EE28CF77056}" srcOrd="0" destOrd="0" presId="urn:microsoft.com/office/officeart/2005/8/layout/hierarchy4"/>
    <dgm:cxn modelId="{9D298F7A-BD00-8F42-9111-D1633385F1E9}" type="presParOf" srcId="{C2BAE243-406D-4CFD-BEAA-70DFFE662C5E}" destId="{CEADF65F-9C51-41F5-8D10-D8CE593900D1}" srcOrd="1" destOrd="0" presId="urn:microsoft.com/office/officeart/2005/8/layout/hierarchy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53D175-E32E-4C4D-85C6-745B1D6472E3}" type="doc">
      <dgm:prSet loTypeId="urn:microsoft.com/office/officeart/2005/8/layout/hierarchy4" loCatId="relationship" qsTypeId="urn:microsoft.com/office/officeart/2005/8/quickstyle/3d4" qsCatId="3D" csTypeId="urn:microsoft.com/office/officeart/2005/8/colors/accent1_2" csCatId="accent1" phldr="1"/>
      <dgm:spPr/>
      <dgm:t>
        <a:bodyPr/>
        <a:lstStyle/>
        <a:p>
          <a:endParaRPr lang="en-US"/>
        </a:p>
      </dgm:t>
    </dgm:pt>
    <dgm:pt modelId="{6CB169B9-AE11-4B46-BCEC-69738B544FDC}">
      <dgm:prSet phldrT="[Text]"/>
      <dgm:spPr/>
      <dgm:t>
        <a:bodyPr/>
        <a:lstStyle/>
        <a:p>
          <a:r>
            <a:rPr lang="en-US" dirty="0" smtClean="0"/>
            <a:t>VNF</a:t>
          </a:r>
          <a:endParaRPr lang="en-US" dirty="0"/>
        </a:p>
      </dgm:t>
    </dgm:pt>
    <dgm:pt modelId="{E2CFE353-9663-4834-B835-F169F4A7A0A9}" type="parTrans" cxnId="{15CB4457-4600-49FD-A3D7-EF2A1AAD85EC}">
      <dgm:prSet/>
      <dgm:spPr/>
      <dgm:t>
        <a:bodyPr/>
        <a:lstStyle/>
        <a:p>
          <a:endParaRPr lang="en-US"/>
        </a:p>
      </dgm:t>
    </dgm:pt>
    <dgm:pt modelId="{8E1B3784-BA41-42BE-8FAD-AE1E5ECC48CD}" type="sibTrans" cxnId="{15CB4457-4600-49FD-A3D7-EF2A1AAD85EC}">
      <dgm:prSet/>
      <dgm:spPr/>
      <dgm:t>
        <a:bodyPr/>
        <a:lstStyle/>
        <a:p>
          <a:endParaRPr lang="en-US"/>
        </a:p>
      </dgm:t>
    </dgm:pt>
    <dgm:pt modelId="{9901A048-EA12-4244-899C-3F16EEEE2422}">
      <dgm:prSet phldrT="[Text]"/>
      <dgm:spPr/>
      <dgm:t>
        <a:bodyPr/>
        <a:lstStyle/>
        <a:p>
          <a:r>
            <a:rPr lang="en-US" dirty="0" err="1" smtClean="0"/>
            <a:t>Virtio</a:t>
          </a:r>
          <a:endParaRPr lang="en-US" dirty="0"/>
        </a:p>
      </dgm:t>
    </dgm:pt>
    <dgm:pt modelId="{956D1B7B-F0C1-435E-A922-6B246E763BF9}" type="parTrans" cxnId="{12FCA645-B712-4BA0-8FB3-04DB28ABC9AB}">
      <dgm:prSet/>
      <dgm:spPr/>
      <dgm:t>
        <a:bodyPr/>
        <a:lstStyle/>
        <a:p>
          <a:endParaRPr lang="en-US"/>
        </a:p>
      </dgm:t>
    </dgm:pt>
    <dgm:pt modelId="{B5689227-83D6-458B-8BD8-67BD5BC57FA2}" type="sibTrans" cxnId="{12FCA645-B712-4BA0-8FB3-04DB28ABC9AB}">
      <dgm:prSet/>
      <dgm:spPr/>
      <dgm:t>
        <a:bodyPr/>
        <a:lstStyle/>
        <a:p>
          <a:endParaRPr lang="en-US"/>
        </a:p>
      </dgm:t>
    </dgm:pt>
    <dgm:pt modelId="{E1B304A2-0D95-4E8D-B371-C318BD445BE2}">
      <dgm:prSet phldrT="[Text]"/>
      <dgm:spPr/>
      <dgm:t>
        <a:bodyPr/>
        <a:lstStyle/>
        <a:p>
          <a:r>
            <a:rPr lang="en-US" dirty="0" err="1" smtClean="0"/>
            <a:t>Qemu</a:t>
          </a:r>
          <a:endParaRPr lang="en-US" dirty="0"/>
        </a:p>
      </dgm:t>
    </dgm:pt>
    <dgm:pt modelId="{8E885381-8170-4525-B836-CB33DC87C712}" type="parTrans" cxnId="{9CBFAC2F-DB76-4D76-A402-1E011E7E76CC}">
      <dgm:prSet/>
      <dgm:spPr/>
      <dgm:t>
        <a:bodyPr/>
        <a:lstStyle/>
        <a:p>
          <a:endParaRPr lang="en-US"/>
        </a:p>
      </dgm:t>
    </dgm:pt>
    <dgm:pt modelId="{5F7B6BA3-069A-450A-BFB7-CD370AB2EE8A}" type="sibTrans" cxnId="{9CBFAC2F-DB76-4D76-A402-1E011E7E76CC}">
      <dgm:prSet/>
      <dgm:spPr/>
      <dgm:t>
        <a:bodyPr/>
        <a:lstStyle/>
        <a:p>
          <a:endParaRPr lang="en-US"/>
        </a:p>
      </dgm:t>
    </dgm:pt>
    <dgm:pt modelId="{4307BE0D-C648-4124-8807-14C35C1A0571}" type="pres">
      <dgm:prSet presAssocID="{B553D175-E32E-4C4D-85C6-745B1D6472E3}" presName="Name0" presStyleCnt="0">
        <dgm:presLayoutVars>
          <dgm:chPref val="1"/>
          <dgm:dir/>
          <dgm:animOne val="branch"/>
          <dgm:animLvl val="lvl"/>
          <dgm:resizeHandles/>
        </dgm:presLayoutVars>
      </dgm:prSet>
      <dgm:spPr/>
      <dgm:t>
        <a:bodyPr/>
        <a:lstStyle/>
        <a:p>
          <a:endParaRPr lang="en-US"/>
        </a:p>
      </dgm:t>
    </dgm:pt>
    <dgm:pt modelId="{B5AA5A60-933D-4EE5-A5E1-B894643CB4B2}" type="pres">
      <dgm:prSet presAssocID="{6CB169B9-AE11-4B46-BCEC-69738B544FDC}" presName="vertOne" presStyleCnt="0"/>
      <dgm:spPr/>
    </dgm:pt>
    <dgm:pt modelId="{F5A2BCD0-6564-45C1-A93D-8B7F50C80945}" type="pres">
      <dgm:prSet presAssocID="{6CB169B9-AE11-4B46-BCEC-69738B544FDC}" presName="txOne" presStyleLbl="node0" presStyleIdx="0" presStyleCnt="1">
        <dgm:presLayoutVars>
          <dgm:chPref val="3"/>
        </dgm:presLayoutVars>
      </dgm:prSet>
      <dgm:spPr/>
      <dgm:t>
        <a:bodyPr/>
        <a:lstStyle/>
        <a:p>
          <a:endParaRPr lang="en-US"/>
        </a:p>
      </dgm:t>
    </dgm:pt>
    <dgm:pt modelId="{E2EC2737-2192-4751-AD57-E0C5E3D51C52}" type="pres">
      <dgm:prSet presAssocID="{6CB169B9-AE11-4B46-BCEC-69738B544FDC}" presName="parTransOne" presStyleCnt="0"/>
      <dgm:spPr/>
    </dgm:pt>
    <dgm:pt modelId="{DDA2DA21-570C-46AC-881F-24939C5EA76E}" type="pres">
      <dgm:prSet presAssocID="{6CB169B9-AE11-4B46-BCEC-69738B544FDC}" presName="horzOne" presStyleCnt="0"/>
      <dgm:spPr/>
    </dgm:pt>
    <dgm:pt modelId="{73987EB1-6458-452C-9E3F-3452C3B236FD}" type="pres">
      <dgm:prSet presAssocID="{9901A048-EA12-4244-899C-3F16EEEE2422}" presName="vertTwo" presStyleCnt="0"/>
      <dgm:spPr/>
    </dgm:pt>
    <dgm:pt modelId="{173B0E03-32F0-417D-AFBA-5B413EB89129}" type="pres">
      <dgm:prSet presAssocID="{9901A048-EA12-4244-899C-3F16EEEE2422}" presName="txTwo" presStyleLbl="node2" presStyleIdx="0" presStyleCnt="1">
        <dgm:presLayoutVars>
          <dgm:chPref val="3"/>
        </dgm:presLayoutVars>
      </dgm:prSet>
      <dgm:spPr/>
      <dgm:t>
        <a:bodyPr/>
        <a:lstStyle/>
        <a:p>
          <a:endParaRPr lang="en-US"/>
        </a:p>
      </dgm:t>
    </dgm:pt>
    <dgm:pt modelId="{5C740FD5-45C8-4701-B2F5-5024F12C8A13}" type="pres">
      <dgm:prSet presAssocID="{9901A048-EA12-4244-899C-3F16EEEE2422}" presName="parTransTwo" presStyleCnt="0"/>
      <dgm:spPr/>
    </dgm:pt>
    <dgm:pt modelId="{27BD33B2-6468-407A-BA40-9499B4A58B64}" type="pres">
      <dgm:prSet presAssocID="{9901A048-EA12-4244-899C-3F16EEEE2422}" presName="horzTwo" presStyleCnt="0"/>
      <dgm:spPr/>
    </dgm:pt>
    <dgm:pt modelId="{C2BAE243-406D-4CFD-BEAA-70DFFE662C5E}" type="pres">
      <dgm:prSet presAssocID="{E1B304A2-0D95-4E8D-B371-C318BD445BE2}" presName="vertThree" presStyleCnt="0"/>
      <dgm:spPr/>
    </dgm:pt>
    <dgm:pt modelId="{6661AB60-CEDB-40E0-BEB3-9EE28CF77056}" type="pres">
      <dgm:prSet presAssocID="{E1B304A2-0D95-4E8D-B371-C318BD445BE2}" presName="txThree" presStyleLbl="node3" presStyleIdx="0" presStyleCnt="1">
        <dgm:presLayoutVars>
          <dgm:chPref val="3"/>
        </dgm:presLayoutVars>
      </dgm:prSet>
      <dgm:spPr/>
      <dgm:t>
        <a:bodyPr/>
        <a:lstStyle/>
        <a:p>
          <a:endParaRPr lang="en-US"/>
        </a:p>
      </dgm:t>
    </dgm:pt>
    <dgm:pt modelId="{CEADF65F-9C51-41F5-8D10-D8CE593900D1}" type="pres">
      <dgm:prSet presAssocID="{E1B304A2-0D95-4E8D-B371-C318BD445BE2}" presName="horzThree" presStyleCnt="0"/>
      <dgm:spPr/>
    </dgm:pt>
  </dgm:ptLst>
  <dgm:cxnLst>
    <dgm:cxn modelId="{B9FEFE2A-5058-4541-8270-8171110F80DC}" type="presOf" srcId="{9901A048-EA12-4244-899C-3F16EEEE2422}" destId="{173B0E03-32F0-417D-AFBA-5B413EB89129}" srcOrd="0" destOrd="0" presId="urn:microsoft.com/office/officeart/2005/8/layout/hierarchy4"/>
    <dgm:cxn modelId="{9CBFAC2F-DB76-4D76-A402-1E011E7E76CC}" srcId="{9901A048-EA12-4244-899C-3F16EEEE2422}" destId="{E1B304A2-0D95-4E8D-B371-C318BD445BE2}" srcOrd="0" destOrd="0" parTransId="{8E885381-8170-4525-B836-CB33DC87C712}" sibTransId="{5F7B6BA3-069A-450A-BFB7-CD370AB2EE8A}"/>
    <dgm:cxn modelId="{3412AA21-099C-204E-B878-88E29C7F79E0}" type="presOf" srcId="{B553D175-E32E-4C4D-85C6-745B1D6472E3}" destId="{4307BE0D-C648-4124-8807-14C35C1A0571}" srcOrd="0" destOrd="0" presId="urn:microsoft.com/office/officeart/2005/8/layout/hierarchy4"/>
    <dgm:cxn modelId="{5F60FC7F-A2B7-D344-9E9C-2EF02A961875}" type="presOf" srcId="{6CB169B9-AE11-4B46-BCEC-69738B544FDC}" destId="{F5A2BCD0-6564-45C1-A93D-8B7F50C80945}" srcOrd="0" destOrd="0" presId="urn:microsoft.com/office/officeart/2005/8/layout/hierarchy4"/>
    <dgm:cxn modelId="{12FCA645-B712-4BA0-8FB3-04DB28ABC9AB}" srcId="{6CB169B9-AE11-4B46-BCEC-69738B544FDC}" destId="{9901A048-EA12-4244-899C-3F16EEEE2422}" srcOrd="0" destOrd="0" parTransId="{956D1B7B-F0C1-435E-A922-6B246E763BF9}" sibTransId="{B5689227-83D6-458B-8BD8-67BD5BC57FA2}"/>
    <dgm:cxn modelId="{15CB4457-4600-49FD-A3D7-EF2A1AAD85EC}" srcId="{B553D175-E32E-4C4D-85C6-745B1D6472E3}" destId="{6CB169B9-AE11-4B46-BCEC-69738B544FDC}" srcOrd="0" destOrd="0" parTransId="{E2CFE353-9663-4834-B835-F169F4A7A0A9}" sibTransId="{8E1B3784-BA41-42BE-8FAD-AE1E5ECC48CD}"/>
    <dgm:cxn modelId="{3D9E6CEE-975E-DD40-9F23-C352F88FEC58}" type="presOf" srcId="{E1B304A2-0D95-4E8D-B371-C318BD445BE2}" destId="{6661AB60-CEDB-40E0-BEB3-9EE28CF77056}" srcOrd="0" destOrd="0" presId="urn:microsoft.com/office/officeart/2005/8/layout/hierarchy4"/>
    <dgm:cxn modelId="{D642DB04-4516-FC4E-8DDB-1F0F361B305E}" type="presParOf" srcId="{4307BE0D-C648-4124-8807-14C35C1A0571}" destId="{B5AA5A60-933D-4EE5-A5E1-B894643CB4B2}" srcOrd="0" destOrd="0" presId="urn:microsoft.com/office/officeart/2005/8/layout/hierarchy4"/>
    <dgm:cxn modelId="{D735418C-EDC1-8B4D-BA41-6B054103929C}" type="presParOf" srcId="{B5AA5A60-933D-4EE5-A5E1-B894643CB4B2}" destId="{F5A2BCD0-6564-45C1-A93D-8B7F50C80945}" srcOrd="0" destOrd="0" presId="urn:microsoft.com/office/officeart/2005/8/layout/hierarchy4"/>
    <dgm:cxn modelId="{E7FAB7C9-1318-8C45-BF03-FE81643E5C84}" type="presParOf" srcId="{B5AA5A60-933D-4EE5-A5E1-B894643CB4B2}" destId="{E2EC2737-2192-4751-AD57-E0C5E3D51C52}" srcOrd="1" destOrd="0" presId="urn:microsoft.com/office/officeart/2005/8/layout/hierarchy4"/>
    <dgm:cxn modelId="{53291B51-4428-1047-9165-C4A778DEE920}" type="presParOf" srcId="{B5AA5A60-933D-4EE5-A5E1-B894643CB4B2}" destId="{DDA2DA21-570C-46AC-881F-24939C5EA76E}" srcOrd="2" destOrd="0" presId="urn:microsoft.com/office/officeart/2005/8/layout/hierarchy4"/>
    <dgm:cxn modelId="{7DF8D8B0-4DE9-8347-B2A6-8B6B0F5B79EA}" type="presParOf" srcId="{DDA2DA21-570C-46AC-881F-24939C5EA76E}" destId="{73987EB1-6458-452C-9E3F-3452C3B236FD}" srcOrd="0" destOrd="0" presId="urn:microsoft.com/office/officeart/2005/8/layout/hierarchy4"/>
    <dgm:cxn modelId="{FC6FF7AE-C7CD-AA4D-AA3A-A27343D57468}" type="presParOf" srcId="{73987EB1-6458-452C-9E3F-3452C3B236FD}" destId="{173B0E03-32F0-417D-AFBA-5B413EB89129}" srcOrd="0" destOrd="0" presId="urn:microsoft.com/office/officeart/2005/8/layout/hierarchy4"/>
    <dgm:cxn modelId="{EB9D96BB-31DD-2047-B2BE-5C4ABCE528C1}" type="presParOf" srcId="{73987EB1-6458-452C-9E3F-3452C3B236FD}" destId="{5C740FD5-45C8-4701-B2F5-5024F12C8A13}" srcOrd="1" destOrd="0" presId="urn:microsoft.com/office/officeart/2005/8/layout/hierarchy4"/>
    <dgm:cxn modelId="{4B11CC5A-04EE-1641-A429-89D338CAC324}" type="presParOf" srcId="{73987EB1-6458-452C-9E3F-3452C3B236FD}" destId="{27BD33B2-6468-407A-BA40-9499B4A58B64}" srcOrd="2" destOrd="0" presId="urn:microsoft.com/office/officeart/2005/8/layout/hierarchy4"/>
    <dgm:cxn modelId="{4CB26E15-FDBC-444E-B69D-8F2343CD2949}" type="presParOf" srcId="{27BD33B2-6468-407A-BA40-9499B4A58B64}" destId="{C2BAE243-406D-4CFD-BEAA-70DFFE662C5E}" srcOrd="0" destOrd="0" presId="urn:microsoft.com/office/officeart/2005/8/layout/hierarchy4"/>
    <dgm:cxn modelId="{4826EDE2-1DEE-5548-A37E-2137CDAE75FD}" type="presParOf" srcId="{C2BAE243-406D-4CFD-BEAA-70DFFE662C5E}" destId="{6661AB60-CEDB-40E0-BEB3-9EE28CF77056}" srcOrd="0" destOrd="0" presId="urn:microsoft.com/office/officeart/2005/8/layout/hierarchy4"/>
    <dgm:cxn modelId="{BE4F387C-11D1-364B-A1E1-36ACC36A5386}" type="presParOf" srcId="{C2BAE243-406D-4CFD-BEAA-70DFFE662C5E}" destId="{CEADF65F-9C51-41F5-8D10-D8CE593900D1}" srcOrd="1" destOrd="0" presId="urn:microsoft.com/office/officeart/2005/8/layout/hierarchy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53D175-E32E-4C4D-85C6-745B1D6472E3}" type="doc">
      <dgm:prSet loTypeId="urn:microsoft.com/office/officeart/2005/8/layout/hierarchy4" loCatId="relationship" qsTypeId="urn:microsoft.com/office/officeart/2005/8/quickstyle/3d4" qsCatId="3D" csTypeId="urn:microsoft.com/office/officeart/2005/8/colors/accent1_2" csCatId="accent1" phldr="1"/>
      <dgm:spPr/>
      <dgm:t>
        <a:bodyPr/>
        <a:lstStyle/>
        <a:p>
          <a:endParaRPr lang="en-US"/>
        </a:p>
      </dgm:t>
    </dgm:pt>
    <dgm:pt modelId="{6CB169B9-AE11-4B46-BCEC-69738B544FDC}">
      <dgm:prSet phldrT="[Text]"/>
      <dgm:spPr/>
      <dgm:t>
        <a:bodyPr/>
        <a:lstStyle/>
        <a:p>
          <a:r>
            <a:rPr lang="en-US" dirty="0" smtClean="0"/>
            <a:t>VNF</a:t>
          </a:r>
          <a:endParaRPr lang="en-US" dirty="0"/>
        </a:p>
      </dgm:t>
    </dgm:pt>
    <dgm:pt modelId="{E2CFE353-9663-4834-B835-F169F4A7A0A9}" type="parTrans" cxnId="{15CB4457-4600-49FD-A3D7-EF2A1AAD85EC}">
      <dgm:prSet/>
      <dgm:spPr/>
      <dgm:t>
        <a:bodyPr/>
        <a:lstStyle/>
        <a:p>
          <a:endParaRPr lang="en-US"/>
        </a:p>
      </dgm:t>
    </dgm:pt>
    <dgm:pt modelId="{8E1B3784-BA41-42BE-8FAD-AE1E5ECC48CD}" type="sibTrans" cxnId="{15CB4457-4600-49FD-A3D7-EF2A1AAD85EC}">
      <dgm:prSet/>
      <dgm:spPr/>
      <dgm:t>
        <a:bodyPr/>
        <a:lstStyle/>
        <a:p>
          <a:endParaRPr lang="en-US"/>
        </a:p>
      </dgm:t>
    </dgm:pt>
    <dgm:pt modelId="{9901A048-EA12-4244-899C-3F16EEEE2422}">
      <dgm:prSet phldrT="[Text]"/>
      <dgm:spPr/>
      <dgm:t>
        <a:bodyPr/>
        <a:lstStyle/>
        <a:p>
          <a:r>
            <a:rPr lang="en-US" dirty="0" err="1" smtClean="0"/>
            <a:t>Ivshmem</a:t>
          </a:r>
          <a:endParaRPr lang="en-US" dirty="0"/>
        </a:p>
      </dgm:t>
    </dgm:pt>
    <dgm:pt modelId="{956D1B7B-F0C1-435E-A922-6B246E763BF9}" type="parTrans" cxnId="{12FCA645-B712-4BA0-8FB3-04DB28ABC9AB}">
      <dgm:prSet/>
      <dgm:spPr/>
      <dgm:t>
        <a:bodyPr/>
        <a:lstStyle/>
        <a:p>
          <a:endParaRPr lang="en-US"/>
        </a:p>
      </dgm:t>
    </dgm:pt>
    <dgm:pt modelId="{B5689227-83D6-458B-8BD8-67BD5BC57FA2}" type="sibTrans" cxnId="{12FCA645-B712-4BA0-8FB3-04DB28ABC9AB}">
      <dgm:prSet/>
      <dgm:spPr/>
      <dgm:t>
        <a:bodyPr/>
        <a:lstStyle/>
        <a:p>
          <a:endParaRPr lang="en-US"/>
        </a:p>
      </dgm:t>
    </dgm:pt>
    <dgm:pt modelId="{E1B304A2-0D95-4E8D-B371-C318BD445BE2}">
      <dgm:prSet phldrT="[Text]"/>
      <dgm:spPr/>
      <dgm:t>
        <a:bodyPr/>
        <a:lstStyle/>
        <a:p>
          <a:r>
            <a:rPr lang="en-US" dirty="0" err="1" smtClean="0"/>
            <a:t>Qemu</a:t>
          </a:r>
          <a:endParaRPr lang="en-US" dirty="0"/>
        </a:p>
      </dgm:t>
    </dgm:pt>
    <dgm:pt modelId="{8E885381-8170-4525-B836-CB33DC87C712}" type="parTrans" cxnId="{9CBFAC2F-DB76-4D76-A402-1E011E7E76CC}">
      <dgm:prSet/>
      <dgm:spPr/>
      <dgm:t>
        <a:bodyPr/>
        <a:lstStyle/>
        <a:p>
          <a:endParaRPr lang="en-US"/>
        </a:p>
      </dgm:t>
    </dgm:pt>
    <dgm:pt modelId="{5F7B6BA3-069A-450A-BFB7-CD370AB2EE8A}" type="sibTrans" cxnId="{9CBFAC2F-DB76-4D76-A402-1E011E7E76CC}">
      <dgm:prSet/>
      <dgm:spPr/>
      <dgm:t>
        <a:bodyPr/>
        <a:lstStyle/>
        <a:p>
          <a:endParaRPr lang="en-US"/>
        </a:p>
      </dgm:t>
    </dgm:pt>
    <dgm:pt modelId="{BDD7E528-59D3-488D-9CDE-482610F4AD1D}">
      <dgm:prSet phldrT="[Text]"/>
      <dgm:spPr/>
      <dgm:t>
        <a:bodyPr/>
        <a:lstStyle/>
        <a:p>
          <a:r>
            <a:rPr lang="en-US" dirty="0" smtClean="0"/>
            <a:t>DPDK</a:t>
          </a:r>
          <a:endParaRPr lang="en-US" dirty="0"/>
        </a:p>
      </dgm:t>
    </dgm:pt>
    <dgm:pt modelId="{5CC60934-5F8F-43B2-A984-6F2C9335451C}" type="parTrans" cxnId="{07488F03-D84C-44EF-B2B2-588AB17D8970}">
      <dgm:prSet/>
      <dgm:spPr/>
      <dgm:t>
        <a:bodyPr/>
        <a:lstStyle/>
        <a:p>
          <a:endParaRPr lang="en-US"/>
        </a:p>
      </dgm:t>
    </dgm:pt>
    <dgm:pt modelId="{32258169-40A8-4E0E-B082-39805634D28A}" type="sibTrans" cxnId="{07488F03-D84C-44EF-B2B2-588AB17D8970}">
      <dgm:prSet/>
      <dgm:spPr/>
      <dgm:t>
        <a:bodyPr/>
        <a:lstStyle/>
        <a:p>
          <a:endParaRPr lang="en-US"/>
        </a:p>
      </dgm:t>
    </dgm:pt>
    <dgm:pt modelId="{4307BE0D-C648-4124-8807-14C35C1A0571}" type="pres">
      <dgm:prSet presAssocID="{B553D175-E32E-4C4D-85C6-745B1D6472E3}" presName="Name0" presStyleCnt="0">
        <dgm:presLayoutVars>
          <dgm:chPref val="1"/>
          <dgm:dir/>
          <dgm:animOne val="branch"/>
          <dgm:animLvl val="lvl"/>
          <dgm:resizeHandles/>
        </dgm:presLayoutVars>
      </dgm:prSet>
      <dgm:spPr/>
      <dgm:t>
        <a:bodyPr/>
        <a:lstStyle/>
        <a:p>
          <a:endParaRPr lang="en-US"/>
        </a:p>
      </dgm:t>
    </dgm:pt>
    <dgm:pt modelId="{B5AA5A60-933D-4EE5-A5E1-B894643CB4B2}" type="pres">
      <dgm:prSet presAssocID="{6CB169B9-AE11-4B46-BCEC-69738B544FDC}" presName="vertOne" presStyleCnt="0"/>
      <dgm:spPr/>
    </dgm:pt>
    <dgm:pt modelId="{F5A2BCD0-6564-45C1-A93D-8B7F50C80945}" type="pres">
      <dgm:prSet presAssocID="{6CB169B9-AE11-4B46-BCEC-69738B544FDC}" presName="txOne" presStyleLbl="node0" presStyleIdx="0" presStyleCnt="1">
        <dgm:presLayoutVars>
          <dgm:chPref val="3"/>
        </dgm:presLayoutVars>
      </dgm:prSet>
      <dgm:spPr/>
      <dgm:t>
        <a:bodyPr/>
        <a:lstStyle/>
        <a:p>
          <a:endParaRPr lang="en-US"/>
        </a:p>
      </dgm:t>
    </dgm:pt>
    <dgm:pt modelId="{E2EC2737-2192-4751-AD57-E0C5E3D51C52}" type="pres">
      <dgm:prSet presAssocID="{6CB169B9-AE11-4B46-BCEC-69738B544FDC}" presName="parTransOne" presStyleCnt="0"/>
      <dgm:spPr/>
    </dgm:pt>
    <dgm:pt modelId="{DDA2DA21-570C-46AC-881F-24939C5EA76E}" type="pres">
      <dgm:prSet presAssocID="{6CB169B9-AE11-4B46-BCEC-69738B544FDC}" presName="horzOne" presStyleCnt="0"/>
      <dgm:spPr/>
    </dgm:pt>
    <dgm:pt modelId="{73987EB1-6458-452C-9E3F-3452C3B236FD}" type="pres">
      <dgm:prSet presAssocID="{9901A048-EA12-4244-899C-3F16EEEE2422}" presName="vertTwo" presStyleCnt="0"/>
      <dgm:spPr/>
    </dgm:pt>
    <dgm:pt modelId="{173B0E03-32F0-417D-AFBA-5B413EB89129}" type="pres">
      <dgm:prSet presAssocID="{9901A048-EA12-4244-899C-3F16EEEE2422}" presName="txTwo" presStyleLbl="node2" presStyleIdx="0" presStyleCnt="1">
        <dgm:presLayoutVars>
          <dgm:chPref val="3"/>
        </dgm:presLayoutVars>
      </dgm:prSet>
      <dgm:spPr/>
      <dgm:t>
        <a:bodyPr/>
        <a:lstStyle/>
        <a:p>
          <a:endParaRPr lang="en-US"/>
        </a:p>
      </dgm:t>
    </dgm:pt>
    <dgm:pt modelId="{5C740FD5-45C8-4701-B2F5-5024F12C8A13}" type="pres">
      <dgm:prSet presAssocID="{9901A048-EA12-4244-899C-3F16EEEE2422}" presName="parTransTwo" presStyleCnt="0"/>
      <dgm:spPr/>
    </dgm:pt>
    <dgm:pt modelId="{27BD33B2-6468-407A-BA40-9499B4A58B64}" type="pres">
      <dgm:prSet presAssocID="{9901A048-EA12-4244-899C-3F16EEEE2422}" presName="horzTwo" presStyleCnt="0"/>
      <dgm:spPr/>
    </dgm:pt>
    <dgm:pt modelId="{F74B5D1F-6B4F-4538-8075-85F42FC120BA}" type="pres">
      <dgm:prSet presAssocID="{BDD7E528-59D3-488D-9CDE-482610F4AD1D}" presName="vertThree" presStyleCnt="0"/>
      <dgm:spPr/>
    </dgm:pt>
    <dgm:pt modelId="{EFB09A31-CA32-4F04-92D5-60B20FC83DBC}" type="pres">
      <dgm:prSet presAssocID="{BDD7E528-59D3-488D-9CDE-482610F4AD1D}" presName="txThree" presStyleLbl="node3" presStyleIdx="0" presStyleCnt="1">
        <dgm:presLayoutVars>
          <dgm:chPref val="3"/>
        </dgm:presLayoutVars>
      </dgm:prSet>
      <dgm:spPr/>
      <dgm:t>
        <a:bodyPr/>
        <a:lstStyle/>
        <a:p>
          <a:endParaRPr lang="en-US"/>
        </a:p>
      </dgm:t>
    </dgm:pt>
    <dgm:pt modelId="{D73F0A9C-26E2-41BC-A6E8-3644858ED880}" type="pres">
      <dgm:prSet presAssocID="{BDD7E528-59D3-488D-9CDE-482610F4AD1D}" presName="parTransThree" presStyleCnt="0"/>
      <dgm:spPr/>
    </dgm:pt>
    <dgm:pt modelId="{FB3EB7B7-476B-442D-950D-C46DFC10007A}" type="pres">
      <dgm:prSet presAssocID="{BDD7E528-59D3-488D-9CDE-482610F4AD1D}" presName="horzThree" presStyleCnt="0"/>
      <dgm:spPr/>
    </dgm:pt>
    <dgm:pt modelId="{59AEF00E-9106-4A44-B9EF-0F17312CB1FC}" type="pres">
      <dgm:prSet presAssocID="{E1B304A2-0D95-4E8D-B371-C318BD445BE2}" presName="vertFour" presStyleCnt="0">
        <dgm:presLayoutVars>
          <dgm:chPref val="3"/>
        </dgm:presLayoutVars>
      </dgm:prSet>
      <dgm:spPr/>
    </dgm:pt>
    <dgm:pt modelId="{73C72D57-491B-497B-BE6C-E0EA579AD80E}" type="pres">
      <dgm:prSet presAssocID="{E1B304A2-0D95-4E8D-B371-C318BD445BE2}" presName="txFour" presStyleLbl="node4" presStyleIdx="0" presStyleCnt="1">
        <dgm:presLayoutVars>
          <dgm:chPref val="3"/>
        </dgm:presLayoutVars>
      </dgm:prSet>
      <dgm:spPr/>
      <dgm:t>
        <a:bodyPr/>
        <a:lstStyle/>
        <a:p>
          <a:endParaRPr lang="en-US"/>
        </a:p>
      </dgm:t>
    </dgm:pt>
    <dgm:pt modelId="{BA47EA09-E480-44E5-83AD-F4CD18D9F5A9}" type="pres">
      <dgm:prSet presAssocID="{E1B304A2-0D95-4E8D-B371-C318BD445BE2}" presName="horzFour" presStyleCnt="0"/>
      <dgm:spPr/>
    </dgm:pt>
  </dgm:ptLst>
  <dgm:cxnLst>
    <dgm:cxn modelId="{DC038C5E-2CB0-EC4B-A9D0-BAF011893E83}" type="presOf" srcId="{6CB169B9-AE11-4B46-BCEC-69738B544FDC}" destId="{F5A2BCD0-6564-45C1-A93D-8B7F50C80945}" srcOrd="0" destOrd="0" presId="urn:microsoft.com/office/officeart/2005/8/layout/hierarchy4"/>
    <dgm:cxn modelId="{24E62F17-61B8-9E41-8593-9FF85A4CCAA9}" type="presOf" srcId="{BDD7E528-59D3-488D-9CDE-482610F4AD1D}" destId="{EFB09A31-CA32-4F04-92D5-60B20FC83DBC}" srcOrd="0" destOrd="0" presId="urn:microsoft.com/office/officeart/2005/8/layout/hierarchy4"/>
    <dgm:cxn modelId="{C79320E4-4B46-9C45-8639-8750DA8D6F0E}" type="presOf" srcId="{B553D175-E32E-4C4D-85C6-745B1D6472E3}" destId="{4307BE0D-C648-4124-8807-14C35C1A0571}" srcOrd="0" destOrd="0" presId="urn:microsoft.com/office/officeart/2005/8/layout/hierarchy4"/>
    <dgm:cxn modelId="{A6A88078-6B7F-984A-B237-86D3F7DC17E9}" type="presOf" srcId="{9901A048-EA12-4244-899C-3F16EEEE2422}" destId="{173B0E03-32F0-417D-AFBA-5B413EB89129}" srcOrd="0" destOrd="0" presId="urn:microsoft.com/office/officeart/2005/8/layout/hierarchy4"/>
    <dgm:cxn modelId="{07488F03-D84C-44EF-B2B2-588AB17D8970}" srcId="{9901A048-EA12-4244-899C-3F16EEEE2422}" destId="{BDD7E528-59D3-488D-9CDE-482610F4AD1D}" srcOrd="0" destOrd="0" parTransId="{5CC60934-5F8F-43B2-A984-6F2C9335451C}" sibTransId="{32258169-40A8-4E0E-B082-39805634D28A}"/>
    <dgm:cxn modelId="{9CBFAC2F-DB76-4D76-A402-1E011E7E76CC}" srcId="{BDD7E528-59D3-488D-9CDE-482610F4AD1D}" destId="{E1B304A2-0D95-4E8D-B371-C318BD445BE2}" srcOrd="0" destOrd="0" parTransId="{8E885381-8170-4525-B836-CB33DC87C712}" sibTransId="{5F7B6BA3-069A-450A-BFB7-CD370AB2EE8A}"/>
    <dgm:cxn modelId="{15CB4457-4600-49FD-A3D7-EF2A1AAD85EC}" srcId="{B553D175-E32E-4C4D-85C6-745B1D6472E3}" destId="{6CB169B9-AE11-4B46-BCEC-69738B544FDC}" srcOrd="0" destOrd="0" parTransId="{E2CFE353-9663-4834-B835-F169F4A7A0A9}" sibTransId="{8E1B3784-BA41-42BE-8FAD-AE1E5ECC48CD}"/>
    <dgm:cxn modelId="{9150ED42-8B44-2641-8C8B-9FE4049CF03D}" type="presOf" srcId="{E1B304A2-0D95-4E8D-B371-C318BD445BE2}" destId="{73C72D57-491B-497B-BE6C-E0EA579AD80E}" srcOrd="0" destOrd="0" presId="urn:microsoft.com/office/officeart/2005/8/layout/hierarchy4"/>
    <dgm:cxn modelId="{12FCA645-B712-4BA0-8FB3-04DB28ABC9AB}" srcId="{6CB169B9-AE11-4B46-BCEC-69738B544FDC}" destId="{9901A048-EA12-4244-899C-3F16EEEE2422}" srcOrd="0" destOrd="0" parTransId="{956D1B7B-F0C1-435E-A922-6B246E763BF9}" sibTransId="{B5689227-83D6-458B-8BD8-67BD5BC57FA2}"/>
    <dgm:cxn modelId="{580C3758-3EA2-D847-8377-D32CAB744EF2}" type="presParOf" srcId="{4307BE0D-C648-4124-8807-14C35C1A0571}" destId="{B5AA5A60-933D-4EE5-A5E1-B894643CB4B2}" srcOrd="0" destOrd="0" presId="urn:microsoft.com/office/officeart/2005/8/layout/hierarchy4"/>
    <dgm:cxn modelId="{EF4A9575-666B-E04D-A4B0-7B49088B644C}" type="presParOf" srcId="{B5AA5A60-933D-4EE5-A5E1-B894643CB4B2}" destId="{F5A2BCD0-6564-45C1-A93D-8B7F50C80945}" srcOrd="0" destOrd="0" presId="urn:microsoft.com/office/officeart/2005/8/layout/hierarchy4"/>
    <dgm:cxn modelId="{2316E341-9F31-C448-88D0-EB115F031F6C}" type="presParOf" srcId="{B5AA5A60-933D-4EE5-A5E1-B894643CB4B2}" destId="{E2EC2737-2192-4751-AD57-E0C5E3D51C52}" srcOrd="1" destOrd="0" presId="urn:microsoft.com/office/officeart/2005/8/layout/hierarchy4"/>
    <dgm:cxn modelId="{E55C4BA1-40C0-3D4A-BBA8-322FC6D0D854}" type="presParOf" srcId="{B5AA5A60-933D-4EE5-A5E1-B894643CB4B2}" destId="{DDA2DA21-570C-46AC-881F-24939C5EA76E}" srcOrd="2" destOrd="0" presId="urn:microsoft.com/office/officeart/2005/8/layout/hierarchy4"/>
    <dgm:cxn modelId="{0D543956-7F87-0C4D-B8AB-3572F4348DD0}" type="presParOf" srcId="{DDA2DA21-570C-46AC-881F-24939C5EA76E}" destId="{73987EB1-6458-452C-9E3F-3452C3B236FD}" srcOrd="0" destOrd="0" presId="urn:microsoft.com/office/officeart/2005/8/layout/hierarchy4"/>
    <dgm:cxn modelId="{55798F08-53DE-4443-A43A-6E00E4B191A5}" type="presParOf" srcId="{73987EB1-6458-452C-9E3F-3452C3B236FD}" destId="{173B0E03-32F0-417D-AFBA-5B413EB89129}" srcOrd="0" destOrd="0" presId="urn:microsoft.com/office/officeart/2005/8/layout/hierarchy4"/>
    <dgm:cxn modelId="{AD85E73A-2141-1340-8ECD-944DABC2FC3E}" type="presParOf" srcId="{73987EB1-6458-452C-9E3F-3452C3B236FD}" destId="{5C740FD5-45C8-4701-B2F5-5024F12C8A13}" srcOrd="1" destOrd="0" presId="urn:microsoft.com/office/officeart/2005/8/layout/hierarchy4"/>
    <dgm:cxn modelId="{E9963BD8-177A-E44F-9CCD-E06BBD09C2B8}" type="presParOf" srcId="{73987EB1-6458-452C-9E3F-3452C3B236FD}" destId="{27BD33B2-6468-407A-BA40-9499B4A58B64}" srcOrd="2" destOrd="0" presId="urn:microsoft.com/office/officeart/2005/8/layout/hierarchy4"/>
    <dgm:cxn modelId="{B7149105-B370-D44A-837B-943CAA37C9EE}" type="presParOf" srcId="{27BD33B2-6468-407A-BA40-9499B4A58B64}" destId="{F74B5D1F-6B4F-4538-8075-85F42FC120BA}" srcOrd="0" destOrd="0" presId="urn:microsoft.com/office/officeart/2005/8/layout/hierarchy4"/>
    <dgm:cxn modelId="{1699A595-6139-A34D-9D03-9E0B8AD3DF14}" type="presParOf" srcId="{F74B5D1F-6B4F-4538-8075-85F42FC120BA}" destId="{EFB09A31-CA32-4F04-92D5-60B20FC83DBC}" srcOrd="0" destOrd="0" presId="urn:microsoft.com/office/officeart/2005/8/layout/hierarchy4"/>
    <dgm:cxn modelId="{914F3A8E-1F63-FC45-92A7-46DE73B86B78}" type="presParOf" srcId="{F74B5D1F-6B4F-4538-8075-85F42FC120BA}" destId="{D73F0A9C-26E2-41BC-A6E8-3644858ED880}" srcOrd="1" destOrd="0" presId="urn:microsoft.com/office/officeart/2005/8/layout/hierarchy4"/>
    <dgm:cxn modelId="{F7AE76D2-C20D-474E-9E61-AFAEE1AC84BB}" type="presParOf" srcId="{F74B5D1F-6B4F-4538-8075-85F42FC120BA}" destId="{FB3EB7B7-476B-442D-950D-C46DFC10007A}" srcOrd="2" destOrd="0" presId="urn:microsoft.com/office/officeart/2005/8/layout/hierarchy4"/>
    <dgm:cxn modelId="{FDF98B59-F746-CC4D-BB97-3CA5E592C3D7}" type="presParOf" srcId="{FB3EB7B7-476B-442D-950D-C46DFC10007A}" destId="{59AEF00E-9106-4A44-B9EF-0F17312CB1FC}" srcOrd="0" destOrd="0" presId="urn:microsoft.com/office/officeart/2005/8/layout/hierarchy4"/>
    <dgm:cxn modelId="{2D338EF4-59F6-1D4B-BAC5-B57E4C2E08FF}" type="presParOf" srcId="{59AEF00E-9106-4A44-B9EF-0F17312CB1FC}" destId="{73C72D57-491B-497B-BE6C-E0EA579AD80E}" srcOrd="0" destOrd="0" presId="urn:microsoft.com/office/officeart/2005/8/layout/hierarchy4"/>
    <dgm:cxn modelId="{C92AD53F-E7B6-AE45-B6A4-B014EF7916EB}" type="presParOf" srcId="{59AEF00E-9106-4A44-B9EF-0F17312CB1FC}" destId="{BA47EA09-E480-44E5-83AD-F4CD18D9F5A9}" srcOrd="1" destOrd="0" presId="urn:microsoft.com/office/officeart/2005/8/layout/hierarchy4"/>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BCD0-6564-45C1-A93D-8B7F50C80945}">
      <dsp:nvSpPr>
        <dsp:cNvPr id="0" name=""/>
        <dsp:cNvSpPr/>
      </dsp:nvSpPr>
      <dsp:spPr>
        <a:xfrm>
          <a:off x="481" y="217"/>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latin typeface="Calibri" panose="020F0502020204030204" pitchFamily="34" charset="0"/>
            </a:rPr>
            <a:t>VNF</a:t>
          </a:r>
          <a:endParaRPr lang="en-US" sz="900" kern="1200" dirty="0">
            <a:latin typeface="Calibri" panose="020F0502020204030204" pitchFamily="34" charset="0"/>
          </a:endParaRPr>
        </a:p>
      </dsp:txBody>
      <dsp:txXfrm>
        <a:off x="6743" y="6479"/>
        <a:ext cx="973551" cy="201282"/>
      </dsp:txXfrm>
    </dsp:sp>
    <dsp:sp modelId="{173B0E03-32F0-417D-AFBA-5B413EB89129}">
      <dsp:nvSpPr>
        <dsp:cNvPr id="0" name=""/>
        <dsp:cNvSpPr/>
      </dsp:nvSpPr>
      <dsp:spPr>
        <a:xfrm>
          <a:off x="481" y="231485"/>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Virtio</a:t>
          </a:r>
          <a:endParaRPr lang="en-US" sz="800" kern="1200" dirty="0"/>
        </a:p>
      </dsp:txBody>
      <dsp:txXfrm>
        <a:off x="6743" y="237747"/>
        <a:ext cx="973551" cy="201282"/>
      </dsp:txXfrm>
    </dsp:sp>
    <dsp:sp modelId="{6661AB60-CEDB-40E0-BEB3-9EE28CF77056}">
      <dsp:nvSpPr>
        <dsp:cNvPr id="0" name=""/>
        <dsp:cNvSpPr/>
      </dsp:nvSpPr>
      <dsp:spPr>
        <a:xfrm>
          <a:off x="481" y="462753"/>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Qemu</a:t>
          </a:r>
          <a:endParaRPr lang="en-US" sz="800" kern="1200" dirty="0"/>
        </a:p>
      </dsp:txBody>
      <dsp:txXfrm>
        <a:off x="6743" y="469015"/>
        <a:ext cx="973551" cy="2012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BCD0-6564-45C1-A93D-8B7F50C80945}">
      <dsp:nvSpPr>
        <dsp:cNvPr id="0" name=""/>
        <dsp:cNvSpPr/>
      </dsp:nvSpPr>
      <dsp:spPr>
        <a:xfrm>
          <a:off x="481" y="217"/>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VNF</a:t>
          </a:r>
          <a:endParaRPr lang="en-US" sz="800" kern="1200" dirty="0"/>
        </a:p>
      </dsp:txBody>
      <dsp:txXfrm>
        <a:off x="6743" y="6479"/>
        <a:ext cx="973551" cy="201282"/>
      </dsp:txXfrm>
    </dsp:sp>
    <dsp:sp modelId="{173B0E03-32F0-417D-AFBA-5B413EB89129}">
      <dsp:nvSpPr>
        <dsp:cNvPr id="0" name=""/>
        <dsp:cNvSpPr/>
      </dsp:nvSpPr>
      <dsp:spPr>
        <a:xfrm>
          <a:off x="481" y="231485"/>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Virtio</a:t>
          </a:r>
          <a:endParaRPr lang="en-US" sz="800" kern="1200" dirty="0"/>
        </a:p>
      </dsp:txBody>
      <dsp:txXfrm>
        <a:off x="6743" y="237747"/>
        <a:ext cx="973551" cy="201282"/>
      </dsp:txXfrm>
    </dsp:sp>
    <dsp:sp modelId="{6661AB60-CEDB-40E0-BEB3-9EE28CF77056}">
      <dsp:nvSpPr>
        <dsp:cNvPr id="0" name=""/>
        <dsp:cNvSpPr/>
      </dsp:nvSpPr>
      <dsp:spPr>
        <a:xfrm>
          <a:off x="481" y="462753"/>
          <a:ext cx="986075" cy="213806"/>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Qemu</a:t>
          </a:r>
          <a:endParaRPr lang="en-US" sz="800" kern="1200" dirty="0"/>
        </a:p>
      </dsp:txBody>
      <dsp:txXfrm>
        <a:off x="6743" y="469015"/>
        <a:ext cx="973551" cy="2012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2BCD0-6564-45C1-A93D-8B7F50C80945}">
      <dsp:nvSpPr>
        <dsp:cNvPr id="0" name=""/>
        <dsp:cNvSpPr/>
      </dsp:nvSpPr>
      <dsp:spPr>
        <a:xfrm>
          <a:off x="481" y="384"/>
          <a:ext cx="986075" cy="19155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VNF</a:t>
          </a:r>
          <a:endParaRPr lang="en-US" sz="800" kern="1200" dirty="0"/>
        </a:p>
      </dsp:txBody>
      <dsp:txXfrm>
        <a:off x="6091" y="5994"/>
        <a:ext cx="974855" cy="180331"/>
      </dsp:txXfrm>
    </dsp:sp>
    <dsp:sp modelId="{173B0E03-32F0-417D-AFBA-5B413EB89129}">
      <dsp:nvSpPr>
        <dsp:cNvPr id="0" name=""/>
        <dsp:cNvSpPr/>
      </dsp:nvSpPr>
      <dsp:spPr>
        <a:xfrm>
          <a:off x="481" y="205066"/>
          <a:ext cx="986075" cy="19155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Ivshmem</a:t>
          </a:r>
          <a:endParaRPr lang="en-US" sz="800" kern="1200" dirty="0"/>
        </a:p>
      </dsp:txBody>
      <dsp:txXfrm>
        <a:off x="6091" y="210676"/>
        <a:ext cx="974855" cy="180331"/>
      </dsp:txXfrm>
    </dsp:sp>
    <dsp:sp modelId="{EFB09A31-CA32-4F04-92D5-60B20FC83DBC}">
      <dsp:nvSpPr>
        <dsp:cNvPr id="0" name=""/>
        <dsp:cNvSpPr/>
      </dsp:nvSpPr>
      <dsp:spPr>
        <a:xfrm>
          <a:off x="481" y="409747"/>
          <a:ext cx="986075" cy="19155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DPDK</a:t>
          </a:r>
          <a:endParaRPr lang="en-US" sz="800" kern="1200" dirty="0"/>
        </a:p>
      </dsp:txBody>
      <dsp:txXfrm>
        <a:off x="6091" y="415357"/>
        <a:ext cx="974855" cy="180331"/>
      </dsp:txXfrm>
    </dsp:sp>
    <dsp:sp modelId="{73C72D57-491B-497B-BE6C-E0EA579AD80E}">
      <dsp:nvSpPr>
        <dsp:cNvPr id="0" name=""/>
        <dsp:cNvSpPr/>
      </dsp:nvSpPr>
      <dsp:spPr>
        <a:xfrm>
          <a:off x="481" y="614429"/>
          <a:ext cx="986075" cy="191551"/>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err="1" smtClean="0"/>
            <a:t>Qemu</a:t>
          </a:r>
          <a:endParaRPr lang="en-US" sz="800" kern="1200" dirty="0"/>
        </a:p>
      </dsp:txBody>
      <dsp:txXfrm>
        <a:off x="6091" y="620039"/>
        <a:ext cx="974855" cy="18033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Intel Cle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latin typeface="Intel Clear"/>
              </a:rPr>
              <a:pPr/>
              <a:t>11/17/2015</a:t>
            </a:fld>
            <a:endParaRPr lang="en-US" dirty="0">
              <a:latin typeface="Intel Cle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Intel Cle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latin typeface="Intel Clear"/>
              </a:rPr>
              <a:pPr/>
              <a:t>‹#›</a:t>
            </a:fld>
            <a:endParaRPr lang="en-US" dirty="0">
              <a:latin typeface="Intel Clear"/>
            </a:endParaRPr>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Intel Cle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Intel Clear"/>
              </a:defRPr>
            </a:lvl1pPr>
          </a:lstStyle>
          <a:p>
            <a:fld id="{ED7FC5FE-6F0D-D34A-8EE6-C95B4F5F4DC8}" type="datetimeFigureOut">
              <a:rPr lang="en-US" smtClean="0"/>
              <a:pPr/>
              <a:t>11/17/2015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Intel Cle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Intel Clear"/>
              </a:defRPr>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Intel Clear"/>
        <a:ea typeface="+mn-ea"/>
        <a:cs typeface="+mn-cs"/>
      </a:defRPr>
    </a:lvl1pPr>
    <a:lvl2pPr marL="457200" algn="l" defTabSz="457200" rtl="0" eaLnBrk="1" latinLnBrk="0" hangingPunct="1">
      <a:defRPr sz="1200" kern="1200">
        <a:solidFill>
          <a:schemeClr val="tx1"/>
        </a:solidFill>
        <a:latin typeface="Intel Clear"/>
        <a:ea typeface="+mn-ea"/>
        <a:cs typeface="+mn-cs"/>
      </a:defRPr>
    </a:lvl2pPr>
    <a:lvl3pPr marL="914400" algn="l" defTabSz="457200" rtl="0" eaLnBrk="1" latinLnBrk="0" hangingPunct="1">
      <a:defRPr sz="1200" kern="1200">
        <a:solidFill>
          <a:schemeClr val="tx1"/>
        </a:solidFill>
        <a:latin typeface="Intel Clear"/>
        <a:ea typeface="+mn-ea"/>
        <a:cs typeface="+mn-cs"/>
      </a:defRPr>
    </a:lvl3pPr>
    <a:lvl4pPr marL="1371600" algn="l" defTabSz="457200" rtl="0" eaLnBrk="1" latinLnBrk="0" hangingPunct="1">
      <a:defRPr sz="1200" kern="1200">
        <a:solidFill>
          <a:schemeClr val="tx1"/>
        </a:solidFill>
        <a:latin typeface="Intel Clear"/>
        <a:ea typeface="+mn-ea"/>
        <a:cs typeface="+mn-cs"/>
      </a:defRPr>
    </a:lvl4pPr>
    <a:lvl5pPr marL="1828800" algn="l" defTabSz="457200" rtl="0" eaLnBrk="1" latinLnBrk="0" hangingPunct="1">
      <a:defRPr sz="1200" kern="1200">
        <a:solidFill>
          <a:schemeClr val="tx1"/>
        </a:solidFill>
        <a:latin typeface="Intel Cle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6" eaLnBrk="0" fontAlgn="base" hangingPunct="0">
              <a:spcBef>
                <a:spcPct val="30000"/>
              </a:spcBef>
              <a:spcAft>
                <a:spcPct val="0"/>
              </a:spcAft>
              <a:defRPr/>
            </a:pPr>
            <a:endParaRPr lang="en-US" dirty="0"/>
          </a:p>
        </p:txBody>
      </p:sp>
      <p:sp>
        <p:nvSpPr>
          <p:cNvPr id="4" name="Slide Number Placeholder 3"/>
          <p:cNvSpPr>
            <a:spLocks noGrp="1"/>
          </p:cNvSpPr>
          <p:nvPr>
            <p:ph type="sldNum" sz="quarter" idx="10"/>
          </p:nvPr>
        </p:nvSpPr>
        <p:spPr/>
        <p:txBody>
          <a:bodyPr/>
          <a:lstStyle/>
          <a:p>
            <a:pPr>
              <a:defRPr/>
            </a:pPr>
            <a:fld id="{C6B57032-B76D-4852-ACCF-DA5A3151FAE3}" type="slidenum">
              <a:rPr lang="en-US" smtClean="0"/>
              <a:pPr>
                <a:defRPr/>
              </a:pPr>
              <a:t>4</a:t>
            </a:fld>
            <a:endParaRPr lang="en-US" dirty="0"/>
          </a:p>
        </p:txBody>
      </p:sp>
    </p:spTree>
    <p:extLst>
      <p:ext uri="{BB962C8B-B14F-4D97-AF65-F5344CB8AC3E}">
        <p14:creationId xmlns:p14="http://schemas.microsoft.com/office/powerpoint/2010/main" val="286443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8BAB18-8CBC-49C9-9BB0-BE87093C201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58410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pPr/>
              <a:t>11</a:t>
            </a:fld>
            <a:endParaRPr lang="en-US" dirty="0"/>
          </a:p>
        </p:txBody>
      </p:sp>
    </p:spTree>
    <p:extLst>
      <p:ext uri="{BB962C8B-B14F-4D97-AF65-F5344CB8AC3E}">
        <p14:creationId xmlns:p14="http://schemas.microsoft.com/office/powerpoint/2010/main" val="382563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smtClean="0"/>
          </a:p>
          <a:p>
            <a:endParaRPr lang="en-IE" dirty="0" smtClean="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648261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02768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87710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86952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1478939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18</a:t>
            </a:fld>
            <a:endParaRPr lang="en-US" dirty="0"/>
          </a:p>
        </p:txBody>
      </p:sp>
    </p:spTree>
    <p:extLst>
      <p:ext uri="{BB962C8B-B14F-4D97-AF65-F5344CB8AC3E}">
        <p14:creationId xmlns:p14="http://schemas.microsoft.com/office/powerpoint/2010/main" val="516517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3654886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5400" b="0" spc="0" baseline="0">
                <a:solidFill>
                  <a:schemeClr val="bg1">
                    <a:alpha val="90000"/>
                  </a:schemeClr>
                </a:solidFill>
                <a:latin typeface="Calibri" panose="020F0502020204030204" pitchFamily="34" charset="0"/>
                <a:ea typeface="Verdana" panose="020B0604030504040204" pitchFamily="34" charset="0"/>
                <a:cs typeface="Arial" panose="020B0604020202020204"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Calibri" panose="020F050202020403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userDrawn="1"/>
        </p:nvPicPr>
        <p:blipFill rotWithShape="1">
          <a:blip r:embed="rId3">
            <a:clrChange>
              <a:clrFrom>
                <a:srgbClr val="E7E6E1"/>
              </a:clrFrom>
              <a:clrTo>
                <a:srgbClr val="E7E6E1">
                  <a:alpha val="0"/>
                </a:srgbClr>
              </a:clrTo>
            </a:clrChange>
            <a:extLst>
              <a:ext uri="{28A0092B-C50C-407E-A947-70E740481C1C}">
                <a14:useLocalDpi xmlns:a14="http://schemas.microsoft.com/office/drawing/2010/main" val="0"/>
              </a:ext>
            </a:extLst>
          </a:blip>
          <a:srcRect t="28958" b="33959"/>
          <a:stretch/>
        </p:blipFill>
        <p:spPr>
          <a:xfrm>
            <a:off x="6629475" y="383169"/>
            <a:ext cx="1913134" cy="709454"/>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2618" y="383169"/>
            <a:ext cx="1585209" cy="1029356"/>
          </a:xfrm>
          <a:prstGeom prst="rect">
            <a:avLst/>
          </a:prstGeom>
        </p:spPr>
      </p:pic>
    </p:spTree>
    <p:extLst>
      <p:ext uri="{BB962C8B-B14F-4D97-AF65-F5344CB8AC3E}">
        <p14:creationId xmlns:p14="http://schemas.microsoft.com/office/powerpoint/2010/main" val="224919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Footer Placeholder 2"/>
          <p:cNvSpPr>
            <a:spLocks noGrp="1"/>
          </p:cNvSpPr>
          <p:nvPr>
            <p:ph type="ftr" sz="quarter" idx="14"/>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290042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Tree>
    <p:extLst>
      <p:ext uri="{BB962C8B-B14F-4D97-AF65-F5344CB8AC3E}">
        <p14:creationId xmlns:p14="http://schemas.microsoft.com/office/powerpoint/2010/main" val="2403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Tree>
    <p:extLst>
      <p:ext uri="{BB962C8B-B14F-4D97-AF65-F5344CB8AC3E}">
        <p14:creationId xmlns:p14="http://schemas.microsoft.com/office/powerpoint/2010/main" val="111011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
        <p:nvSpPr>
          <p:cNvPr id="2" name="Footer Placeholder 1"/>
          <p:cNvSpPr>
            <a:spLocks noGrp="1"/>
          </p:cNvSpPr>
          <p:nvPr>
            <p:ph type="ftr" sz="quarter" idx="13"/>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40012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ext uri="{BB962C8B-B14F-4D97-AF65-F5344CB8AC3E}">
        <p14:creationId xmlns:p14="http://schemas.microsoft.com/office/powerpoint/2010/main" val="38437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Calibri" panose="020F0502020204030204" pitchFamily="34" charset="0"/>
                <a:cs typeface="Calibri" panose="020F0502020204030204" pitchFamily="34" charset="0"/>
              </a:defRPr>
            </a:lvl1pPr>
          </a:lstStyle>
          <a:p>
            <a:r>
              <a:rPr lang="en-US" dirty="0" smtClean="0"/>
              <a:t>28pt Intel Clear Headline</a:t>
            </a:r>
            <a:endParaRPr lang="en-US" dirty="0"/>
          </a:p>
        </p:txBody>
      </p:sp>
      <p:sp>
        <p:nvSpPr>
          <p:cNvPr id="2" name="Footer Placeholder 1"/>
          <p:cNvSpPr>
            <a:spLocks noGrp="1"/>
          </p:cNvSpPr>
          <p:nvPr>
            <p:ph type="ftr" sz="quarter" idx="13"/>
          </p:nvPr>
        </p:nvSpPr>
        <p:spPr/>
        <p:txBody>
          <a:bodyPr/>
          <a:lstStyle>
            <a:lvl1pPr>
              <a:defRPr/>
            </a:lvl1pPr>
          </a:lstStyle>
          <a:p>
            <a:r>
              <a:rPr lang="it-IT" dirty="0" smtClean="0"/>
              <a:t>OVS Fall Conference 2015</a:t>
            </a:r>
            <a:endParaRPr lang="en-US" dirty="0"/>
          </a:p>
        </p:txBody>
      </p:sp>
    </p:spTree>
    <p:extLst>
      <p:ext uri="{BB962C8B-B14F-4D97-AF65-F5344CB8AC3E}">
        <p14:creationId xmlns:p14="http://schemas.microsoft.com/office/powerpoint/2010/main" val="41371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2" name="Footer Placeholder 1"/>
          <p:cNvSpPr>
            <a:spLocks noGrp="1"/>
          </p:cNvSpPr>
          <p:nvPr>
            <p:ph type="ftr" sz="quarter" idx="13"/>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3328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55700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descr="int_experience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68150" y="1874822"/>
            <a:ext cx="3646443" cy="1514490"/>
          </a:xfrm>
          <a:prstGeom prst="rect">
            <a:avLst/>
          </a:prstGeom>
        </p:spPr>
      </p:pic>
      <p:pic>
        <p:nvPicPr>
          <p:cNvPr id="2" name="Picture 1"/>
          <p:cNvPicPr>
            <a:picLocks noChangeAspect="1"/>
          </p:cNvPicPr>
          <p:nvPr userDrawn="1"/>
        </p:nvPicPr>
        <p:blipFill rotWithShape="1">
          <a:blip r:embed="rId3">
            <a:clrChange>
              <a:clrFrom>
                <a:srgbClr val="E7E6E1"/>
              </a:clrFrom>
              <a:clrTo>
                <a:srgbClr val="E7E6E1">
                  <a:alpha val="0"/>
                </a:srgbClr>
              </a:clrTo>
            </a:clrChange>
            <a:extLst>
              <a:ext uri="{28A0092B-C50C-407E-A947-70E740481C1C}">
                <a14:useLocalDpi xmlns:a14="http://schemas.microsoft.com/office/drawing/2010/main" val="0"/>
              </a:ext>
            </a:extLst>
          </a:blip>
          <a:srcRect t="28958" b="33959"/>
          <a:stretch/>
        </p:blipFill>
        <p:spPr>
          <a:xfrm>
            <a:off x="838200" y="2159000"/>
            <a:ext cx="3048000" cy="1130300"/>
          </a:xfrm>
          <a:prstGeom prst="rect">
            <a:avLst/>
          </a:prstGeom>
        </p:spPr>
      </p:pic>
    </p:spTree>
    <p:extLst>
      <p:ext uri="{BB962C8B-B14F-4D97-AF65-F5344CB8AC3E}">
        <p14:creationId xmlns:p14="http://schemas.microsoft.com/office/powerpoint/2010/main" val="147483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54380"/>
            <a:ext cx="8229600" cy="3765947"/>
          </a:xfrm>
        </p:spPr>
        <p:txBody>
          <a:bodyPr/>
          <a:lstStyle>
            <a:lvl1pPr>
              <a:defRPr sz="1500"/>
            </a:lvl1pPr>
            <a:lvl2pPr marL="169069" indent="-169069">
              <a:spcBef>
                <a:spcPts val="600"/>
              </a:spcBef>
              <a:buFont typeface="Arial" panose="020B0604020202020204" pitchFamily="34" charset="0"/>
              <a:buChar char="•"/>
              <a:defRPr sz="1350"/>
            </a:lvl2pPr>
            <a:lvl3pPr marL="428625" indent="-171450">
              <a:spcBef>
                <a:spcPts val="0"/>
              </a:spcBef>
              <a:buFont typeface="Arial" panose="020B0604020202020204" pitchFamily="34" charset="0"/>
              <a:buChar char="•"/>
              <a:defRPr sz="1200"/>
            </a:lvl3pPr>
            <a:lvl4pPr marL="685800" indent="-173831">
              <a:spcBef>
                <a:spcPts val="0"/>
              </a:spcBef>
              <a:buFont typeface="Arial" panose="020B0604020202020204" pitchFamily="34" charset="0"/>
              <a:buChar char="•"/>
              <a:defRPr sz="1050"/>
            </a:lvl4pPr>
            <a:lvl5pPr marL="941785" indent="-172641">
              <a:spcBef>
                <a:spcPts val="0"/>
              </a:spcBef>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p:nvPr>
        </p:nvSpPr>
        <p:spPr>
          <a:xfrm>
            <a:off x="457200" y="173715"/>
            <a:ext cx="8229600" cy="480060"/>
          </a:xfrm>
        </p:spPr>
        <p:txBody>
          <a:bodyPr/>
          <a:lstStyle>
            <a:lvl1pPr>
              <a:defRPr>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77645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Linear gradient</a:t>
            </a:r>
            <a:endParaRPr lang="en-US" dirty="0"/>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5" name="Picture 4" descr="int_experience_hrz_wht_rgb_1500.png"/>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24040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5" name="Slide Number Placeholder 4"/>
          <p:cNvSpPr>
            <a:spLocks noGrp="1"/>
          </p:cNvSpPr>
          <p:nvPr>
            <p:ph type="sldNum" sz="quarter" idx="12"/>
          </p:nvPr>
        </p:nvSpPr>
        <p:spPr>
          <a:xfrm>
            <a:off x="6872352" y="4842144"/>
            <a:ext cx="2133600" cy="273844"/>
          </a:xfrm>
          <a:prstGeom prst="rect">
            <a:avLst/>
          </a:prstGeom>
        </p:spPr>
        <p:txBody>
          <a:bodyPr/>
          <a:lstStyle/>
          <a:p>
            <a:pPr defTabSz="457189" eaLnBrk="0" fontAlgn="base" hangingPunct="0">
              <a:spcBef>
                <a:spcPct val="0"/>
              </a:spcBef>
              <a:spcAft>
                <a:spcPct val="0"/>
              </a:spcAft>
            </a:pPr>
            <a:fld id="{33A001EA-987B-482C-ACE9-98656B5081C7}" type="slidenum">
              <a:rPr lang="en-US" smtClean="0">
                <a:solidFill>
                  <a:prstClr val="black"/>
                </a:solidFill>
                <a:latin typeface="Neo Sans Intel" panose="020B0504020202020204" pitchFamily="34" charset="0"/>
                <a:ea typeface="Geneva" pitchFamily="126" charset="-128"/>
              </a:rPr>
              <a:pPr defTabSz="457189" eaLnBrk="0" fontAlgn="base" hangingPunct="0">
                <a:spcBef>
                  <a:spcPct val="0"/>
                </a:spcBef>
                <a:spcAft>
                  <a:spcPct val="0"/>
                </a:spcAft>
              </a:pPr>
              <a:t>‹#›</a:t>
            </a:fld>
            <a:endParaRPr lang="en-US">
              <a:solidFill>
                <a:prstClr val="black"/>
              </a:solidFill>
              <a:latin typeface="Neo Sans Intel" panose="020B0504020202020204" pitchFamily="34" charset="0"/>
              <a:ea typeface="Geneva" pitchFamily="126" charset="-128"/>
            </a:endParaRPr>
          </a:p>
        </p:txBody>
      </p:sp>
      <p:sp>
        <p:nvSpPr>
          <p:cNvPr id="7" name="Text Placeholder 7"/>
          <p:cNvSpPr>
            <a:spLocks noGrp="1"/>
          </p:cNvSpPr>
          <p:nvPr>
            <p:ph type="body" sz="quarter" idx="13" hasCustomPrompt="1"/>
          </p:nvPr>
        </p:nvSpPr>
        <p:spPr>
          <a:xfrm>
            <a:off x="353962" y="4764882"/>
            <a:ext cx="8008988" cy="221456"/>
          </a:xfrm>
        </p:spPr>
        <p:txBody>
          <a:bodyPr wrap="square" anchor="t" anchorCtr="0">
            <a:normAutofit/>
          </a:bodyPr>
          <a:lstStyle>
            <a:lvl1pPr marL="0" indent="0">
              <a:lnSpc>
                <a:spcPct val="80000"/>
              </a:lnSpc>
              <a:spcBef>
                <a:spcPts val="150"/>
              </a:spcBef>
              <a:buFont typeface="Arial" pitchFamily="34" charset="0"/>
              <a:buNone/>
              <a:defRPr sz="675">
                <a:solidFill>
                  <a:srgbClr val="FFFFFF"/>
                </a:solidFill>
                <a:latin typeface="Verdana" pitchFamily="34" charset="0"/>
              </a:defRPr>
            </a:lvl1pPr>
            <a:lvl2pPr marL="128585" indent="-85723">
              <a:defRPr sz="675"/>
            </a:lvl2pPr>
            <a:lvl3pPr marL="257168" indent="-85723">
              <a:defRPr sz="675"/>
            </a:lvl3pPr>
            <a:lvl4pPr marL="385754" indent="-85723">
              <a:defRPr sz="675"/>
            </a:lvl4pPr>
            <a:lvl5pPr marL="514337" indent="-85723">
              <a:defRPr sz="675"/>
            </a:lvl5pPr>
          </a:lstStyle>
          <a:p>
            <a:pPr lvl="0"/>
            <a:r>
              <a:rPr lang="en-US" dirty="0" smtClean="0"/>
              <a:t>Click to edit footnote</a:t>
            </a:r>
            <a:endParaRPr lang="en-US" dirty="0"/>
          </a:p>
        </p:txBody>
      </p:sp>
    </p:spTree>
    <p:extLst>
      <p:ext uri="{BB962C8B-B14F-4D97-AF65-F5344CB8AC3E}">
        <p14:creationId xmlns:p14="http://schemas.microsoft.com/office/powerpoint/2010/main" val="413630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sp>
        <p:nvSpPr>
          <p:cNvPr id="3" name="Slide Number Placeholder 2"/>
          <p:cNvSpPr>
            <a:spLocks noGrp="1"/>
          </p:cNvSpPr>
          <p:nvPr>
            <p:ph type="sldNum" sz="quarter" idx="15"/>
          </p:nvPr>
        </p:nvSpPr>
        <p:spPr/>
        <p:txBody>
          <a:bodyPr/>
          <a:lstStyle/>
          <a:p>
            <a:fld id="{EE2556C5-CE8C-6547-B838-EA80C61A4AF7}" type="slidenum">
              <a:rPr lang="en-US" smtClean="0"/>
              <a:pPr/>
              <a:t>‹#›</a:t>
            </a:fld>
            <a:endParaRPr lang="en-US" dirty="0"/>
          </a:p>
        </p:txBody>
      </p:sp>
      <p:pic>
        <p:nvPicPr>
          <p:cNvPr id="7" name="Picture 2" descr="\\.psf\Home\Desktop\Intel.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p:cNvPicPr>
          <p:nvPr userDrawn="1"/>
        </p:nvPicPr>
        <p:blipFill rotWithShape="1">
          <a:blip r:embed="rId4">
            <a:clrChange>
              <a:clrFrom>
                <a:srgbClr val="E7E6E1"/>
              </a:clrFrom>
              <a:clrTo>
                <a:srgbClr val="E7E6E1">
                  <a:alpha val="0"/>
                </a:srgbClr>
              </a:clrTo>
            </a:clrChange>
            <a:extLst>
              <a:ext uri="{28A0092B-C50C-407E-A947-70E740481C1C}">
                <a14:useLocalDpi xmlns:a14="http://schemas.microsoft.com/office/drawing/2010/main" val="0"/>
              </a:ext>
            </a:extLst>
          </a:blip>
          <a:srcRect t="28958" b="33959"/>
          <a:stretch/>
        </p:blipFill>
        <p:spPr>
          <a:xfrm>
            <a:off x="7249493" y="4781532"/>
            <a:ext cx="912116" cy="338243"/>
          </a:xfrm>
          <a:prstGeom prst="rect">
            <a:avLst/>
          </a:prstGeom>
        </p:spPr>
      </p:pic>
    </p:spTree>
    <p:extLst>
      <p:ext uri="{BB962C8B-B14F-4D97-AF65-F5344CB8AC3E}">
        <p14:creationId xmlns:p14="http://schemas.microsoft.com/office/powerpoint/2010/main" val="180832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Calibri" panose="020F0502020204030204" pitchFamily="34" charset="0"/>
                <a:cs typeface="Arial" panose="020B0604020202020204" pitchFamily="34" charset="0"/>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latin typeface="Calibri" panose="020F0502020204030204" pitchFamily="34" charset="0"/>
                <a:cs typeface="Arial" panose="020B0604020202020204" pitchFamily="34" charset="0"/>
              </a:defRPr>
            </a:lvl1pPr>
            <a:lvl2pPr>
              <a:defRPr sz="1800">
                <a:solidFill>
                  <a:schemeClr val="tx2"/>
                </a:solidFill>
                <a:latin typeface="Calibri" panose="020F0502020204030204" pitchFamily="34" charset="0"/>
                <a:cs typeface="Arial" panose="020B0604020202020204" pitchFamily="34" charset="0"/>
              </a:defRPr>
            </a:lvl2pPr>
            <a:lvl3pPr>
              <a:defRPr sz="1800">
                <a:solidFill>
                  <a:schemeClr val="tx2"/>
                </a:solidFill>
                <a:latin typeface="Calibri" panose="020F0502020204030204" pitchFamily="34" charset="0"/>
                <a:cs typeface="Arial" panose="020B0604020202020204" pitchFamily="34" charset="0"/>
              </a:defRPr>
            </a:lvl3pPr>
            <a:lvl4pPr>
              <a:defRPr sz="1600">
                <a:solidFill>
                  <a:schemeClr val="tx2"/>
                </a:solidFill>
                <a:latin typeface="Calibri" panose="020F0502020204030204" pitchFamily="34" charset="0"/>
                <a:cs typeface="Arial" panose="020B0604020202020204" pitchFamily="34" charset="0"/>
              </a:defRPr>
            </a:lvl4pPr>
            <a:lvl5pPr>
              <a:defRPr>
                <a:solidFill>
                  <a:schemeClr val="tx2"/>
                </a:solidFill>
                <a:latin typeface="Calibri" panose="020F0502020204030204" pitchFamily="34" charset="0"/>
                <a:cs typeface="Arial" panose="020B0604020202020204" pitchFamily="34" charset="0"/>
              </a:defRPr>
            </a:lvl5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
        <p:nvSpPr>
          <p:cNvPr id="2" name="Footer Placeholder 1"/>
          <p:cNvSpPr>
            <a:spLocks noGrp="1"/>
          </p:cNvSpPr>
          <p:nvPr>
            <p:ph type="ftr" sz="quarter" idx="14"/>
          </p:nvPr>
        </p:nvSpPr>
        <p:spPr>
          <a:xfrm>
            <a:off x="3028950" y="4823907"/>
            <a:ext cx="3086100" cy="274637"/>
          </a:xfrm>
        </p:spPr>
        <p:txBody>
          <a:bodyPr/>
          <a:lstStyle/>
          <a:p>
            <a:r>
              <a:rPr lang="it-IT" dirty="0" smtClean="0"/>
              <a:t>OVS Fall Conference 2015</a:t>
            </a:r>
            <a:endParaRPr lang="en-US" dirty="0"/>
          </a:p>
        </p:txBody>
      </p:sp>
    </p:spTree>
    <p:extLst>
      <p:ext uri="{BB962C8B-B14F-4D97-AF65-F5344CB8AC3E}">
        <p14:creationId xmlns:p14="http://schemas.microsoft.com/office/powerpoint/2010/main" val="13585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2" name="Footer Placeholder 1"/>
          <p:cNvSpPr>
            <a:spLocks noGrp="1"/>
          </p:cNvSpPr>
          <p:nvPr>
            <p:ph type="ftr" sz="quarter" idx="15"/>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259891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2" name="Footer Placeholder 1"/>
          <p:cNvSpPr>
            <a:spLocks noGrp="1"/>
          </p:cNvSpPr>
          <p:nvPr>
            <p:ph type="ftr" sz="quarter" idx="14"/>
          </p:nvPr>
        </p:nvSpPr>
        <p:spPr/>
        <p:txBody>
          <a:bodyPr/>
          <a:lstStyle/>
          <a:p>
            <a:r>
              <a:rPr lang="it-IT" dirty="0" smtClean="0"/>
              <a:t>OVS Fall Conference 2015</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2209" y="4795941"/>
            <a:ext cx="479048" cy="311070"/>
          </a:xfrm>
          <a:prstGeom prst="rect">
            <a:avLst/>
          </a:prstGeom>
        </p:spPr>
      </p:pic>
    </p:spTree>
    <p:extLst>
      <p:ext uri="{BB962C8B-B14F-4D97-AF65-F5344CB8AC3E}">
        <p14:creationId xmlns:p14="http://schemas.microsoft.com/office/powerpoint/2010/main" val="406206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2" name="Footer Placeholder 1"/>
          <p:cNvSpPr>
            <a:spLocks noGrp="1"/>
          </p:cNvSpPr>
          <p:nvPr>
            <p:ph type="ftr" sz="quarter" idx="13"/>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11929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2" name="Footer Placeholder 1"/>
          <p:cNvSpPr>
            <a:spLocks noGrp="1"/>
          </p:cNvSpPr>
          <p:nvPr>
            <p:ph type="ftr" sz="quarter" idx="14"/>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36382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smtClean="0"/>
              <a:t>28pt Intel Clear Headline</a:t>
            </a:r>
            <a:endParaRPr lang="en-US" dirty="0"/>
          </a:p>
        </p:txBody>
      </p:sp>
      <p:sp>
        <p:nvSpPr>
          <p:cNvPr id="2" name="Footer Placeholder 1"/>
          <p:cNvSpPr>
            <a:spLocks noGrp="1"/>
          </p:cNvSpPr>
          <p:nvPr>
            <p:ph type="ftr" sz="quarter" idx="16"/>
          </p:nvPr>
        </p:nvSpPr>
        <p:spPr/>
        <p:txBody>
          <a:bodyPr/>
          <a:lstStyle/>
          <a:p>
            <a:r>
              <a:rPr lang="it-IT" dirty="0" smtClean="0"/>
              <a:t>OVS Fall Conference 2015</a:t>
            </a:r>
            <a:endParaRPr lang="en-US" dirty="0"/>
          </a:p>
        </p:txBody>
      </p:sp>
    </p:spTree>
    <p:extLst>
      <p:ext uri="{BB962C8B-B14F-4D97-AF65-F5344CB8AC3E}">
        <p14:creationId xmlns:p14="http://schemas.microsoft.com/office/powerpoint/2010/main" val="239268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fld id="{EE2556C5-CE8C-6547-B838-EA80C61A4AF7}" type="slidenum">
              <a:rPr lang="en-US" smtClean="0"/>
              <a:pPr/>
              <a:t>‹#›</a:t>
            </a:fld>
            <a:endParaRPr lang="en-US" dirty="0"/>
          </a:p>
        </p:txBody>
      </p:sp>
      <p:sp>
        <p:nvSpPr>
          <p:cNvPr id="4" name="Footer Placeholder 3"/>
          <p:cNvSpPr>
            <a:spLocks noGrp="1"/>
          </p:cNvSpPr>
          <p:nvPr>
            <p:ph type="ftr" sz="quarter" idx="3"/>
          </p:nvPr>
        </p:nvSpPr>
        <p:spPr>
          <a:xfrm>
            <a:off x="3028950" y="4814158"/>
            <a:ext cx="3086100" cy="274637"/>
          </a:xfrm>
          <a:prstGeom prst="rect">
            <a:avLst/>
          </a:prstGeom>
        </p:spPr>
        <p:txBody>
          <a:bodyPr vert="horz" lIns="91440" tIns="45720" rIns="91440" bIns="45720" rtlCol="0" anchor="ctr"/>
          <a:lstStyle>
            <a:lvl1pPr algn="ctr">
              <a:defRPr sz="1050">
                <a:solidFill>
                  <a:schemeClr val="bg1"/>
                </a:solidFill>
                <a:latin typeface="Calibri" panose="020F0502020204030204" pitchFamily="34" charset="0"/>
              </a:defRPr>
            </a:lvl1pPr>
          </a:lstStyle>
          <a:p>
            <a:r>
              <a:rPr lang="it-IT" smtClean="0"/>
              <a:t>OVS Fall Conference 2015</a:t>
            </a:r>
            <a:endParaRPr lang="en-US" dirty="0"/>
          </a:p>
        </p:txBody>
      </p:sp>
      <p:pic>
        <p:nvPicPr>
          <p:cNvPr id="7" name="Picture 6"/>
          <p:cNvPicPr>
            <a:picLocks noChangeAspect="1"/>
          </p:cNvPicPr>
          <p:nvPr userDrawn="1"/>
        </p:nvPicPr>
        <p:blipFill rotWithShape="1">
          <a:blip r:embed="rId23">
            <a:clrChange>
              <a:clrFrom>
                <a:srgbClr val="E7E6E1"/>
              </a:clrFrom>
              <a:clrTo>
                <a:srgbClr val="E7E6E1">
                  <a:alpha val="0"/>
                </a:srgbClr>
              </a:clrTo>
            </a:clrChange>
            <a:extLst>
              <a:ext uri="{28A0092B-C50C-407E-A947-70E740481C1C}">
                <a14:useLocalDpi xmlns:a14="http://schemas.microsoft.com/office/drawing/2010/main" val="0"/>
              </a:ext>
            </a:extLst>
          </a:blip>
          <a:srcRect t="28958" b="34166"/>
          <a:stretch/>
        </p:blipFill>
        <p:spPr>
          <a:xfrm>
            <a:off x="7332785" y="4778711"/>
            <a:ext cx="893131" cy="329342"/>
          </a:xfrm>
          <a:prstGeom prst="rect">
            <a:avLst/>
          </a:prstGeom>
        </p:spPr>
      </p:pic>
      <p:pic>
        <p:nvPicPr>
          <p:cNvPr id="10" name="Picture 9"/>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482209" y="4795941"/>
            <a:ext cx="479048" cy="311070"/>
          </a:xfrm>
          <a:prstGeom prst="rect">
            <a:avLst/>
          </a:prstGeom>
        </p:spPr>
      </p:pic>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1" r:id="rId18"/>
    <p:sldLayoutId id="2147483687" r:id="rId19"/>
    <p:sldLayoutId id="214748368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457200" rtl="0" eaLnBrk="1" latinLnBrk="0" hangingPunct="1">
        <a:lnSpc>
          <a:spcPct val="100000"/>
        </a:lnSpc>
        <a:spcBef>
          <a:spcPct val="0"/>
        </a:spcBef>
        <a:buNone/>
        <a:defRPr sz="2800" b="0" i="0" kern="1200" spc="0" baseline="0">
          <a:solidFill>
            <a:schemeClr val="tx2"/>
          </a:solidFill>
          <a:latin typeface="Calibri" panose="020F0502020204030204" pitchFamily="34" charset="0"/>
          <a:ea typeface="Calibri" panose="020F0502020204030204" pitchFamily="34" charset="0"/>
          <a:cs typeface="Calibri" panose="020F0502020204030204" pitchFamily="34" charset="0"/>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Calibri" panose="020F0502020204030204" pitchFamily="34" charset="0"/>
          <a:ea typeface="+mn-ea"/>
          <a:cs typeface="Calibri" panose="020F050202020403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Calibri" panose="020F0502020204030204" pitchFamily="34" charset="0"/>
          <a:ea typeface="+mn-ea"/>
          <a:cs typeface="Calibri" panose="020F050202020403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Calibri" panose="020F0502020204030204" pitchFamily="34" charset="0"/>
          <a:ea typeface="+mn-ea"/>
          <a:cs typeface="Calibri" panose="020F050202020403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Calibri" panose="020F0502020204030204" pitchFamily="34" charset="0"/>
          <a:ea typeface="+mn-ea"/>
          <a:cs typeface="Calibri" panose="020F050202020403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 Id="rId9" Type="http://schemas.openxmlformats.org/officeDocument/2006/relationships/image" Target="../media/image15.jp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6.emf"/><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8.emf"/><Relationship Id="rId9" Type="http://schemas.openxmlformats.org/officeDocument/2006/relationships/image" Target="../media/image19.jp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15.xml"/><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21.emf"/><Relationship Id="rId4" Type="http://schemas.openxmlformats.org/officeDocument/2006/relationships/image" Target="../media/image2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15.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23.emf"/><Relationship Id="rId4" Type="http://schemas.openxmlformats.org/officeDocument/2006/relationships/image" Target="../media/image22.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penvswitch/ovs/blob/master/INSTALL.DPDK.md#performance-tuning" TargetMode="External"/><Relationship Id="rId2" Type="http://schemas.openxmlformats.org/officeDocument/2006/relationships/hyperlink" Target="https://github.com/openvswitch/ovs/blob/master/INSTALL.DPDK.md#using-open-vswitch-with-dpdk" TargetMode="External"/><Relationship Id="rId1" Type="http://schemas.openxmlformats.org/officeDocument/2006/relationships/slideLayout" Target="../slideLayouts/slideLayout4.xml"/><Relationship Id="rId5" Type="http://schemas.openxmlformats.org/officeDocument/2006/relationships/image" Target="../media/image24.jpg"/><Relationship Id="rId4" Type="http://schemas.openxmlformats.org/officeDocument/2006/relationships/hyperlink" Target="https://download.01.org/packet-processing/ONPS1.5/Intel_ONP_Server_Release_1.5_Performance_Test_Report_Rev1.2.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copr.fedoraproject.org/coprs/pmatilai/dpdk/" TargetMode="External"/><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hyperlink" Target="https://github.com/openvswitch/ovs.git" TargetMode="External"/><Relationship Id="rId5" Type="http://schemas.openxmlformats.org/officeDocument/2006/relationships/hyperlink" Target="http://dpdk.org/git/dpdk" TargetMode="External"/><Relationship Id="rId4" Type="http://schemas.openxmlformats.org/officeDocument/2006/relationships/hyperlink" Target="https://01.org/packet-processing/intel%C2%AE-onp-servers"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9.png"/><Relationship Id="rId2" Type="http://schemas.openxmlformats.org/officeDocument/2006/relationships/slideLayout" Target="../slideLayouts/slideLayout15.xml"/><Relationship Id="rId1" Type="http://schemas.openxmlformats.org/officeDocument/2006/relationships/tags" Target="../tags/tag8.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15.xml"/><Relationship Id="rId1" Type="http://schemas.openxmlformats.org/officeDocument/2006/relationships/tags" Target="../tags/tag9.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mailto:kevin.traynor@intel.com" TargetMode="External"/><Relationship Id="rId2" Type="http://schemas.openxmlformats.org/officeDocument/2006/relationships/hyperlink" Target="mailto:therbert@redhat.com"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eventbrite.com/e/ovs-with-dpdk-meetup-tickets-19216389739" TargetMode="Externa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notesSlide" Target="../notesSlides/notesSlide1.xml"/><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slideLayout" Target="../slideLayouts/slideLayout19.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tags" Target="../tags/tag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9.emf"/><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image" Target="../media/image8.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openvswitch.org/pipermail/dev/2015-August/058814.html"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400" dirty="0" smtClean="0"/>
              <a:t/>
            </a:r>
            <a:br>
              <a:rPr lang="en-GB" sz="4400" dirty="0" smtClean="0"/>
            </a:br>
            <a:r>
              <a:rPr lang="en-GB" sz="4400" dirty="0"/>
              <a:t/>
            </a:r>
            <a:br>
              <a:rPr lang="en-GB" sz="4400" dirty="0"/>
            </a:br>
            <a:r>
              <a:rPr lang="en-GB" sz="4400" dirty="0" smtClean="0"/>
              <a:t>OVS</a:t>
            </a:r>
            <a:r>
              <a:rPr lang="en-GB" sz="4400" dirty="0"/>
              <a:t>, DPDK and Software </a:t>
            </a:r>
            <a:r>
              <a:rPr lang="en-GB" sz="4400" dirty="0" err="1"/>
              <a:t>Dataplane</a:t>
            </a:r>
            <a:r>
              <a:rPr lang="en-GB" sz="4400" dirty="0"/>
              <a:t> Acceleration</a:t>
            </a:r>
            <a:br>
              <a:rPr lang="en-GB" sz="4400" dirty="0"/>
            </a:br>
            <a:endParaRPr lang="en-US" sz="4400" dirty="0"/>
          </a:p>
        </p:txBody>
      </p:sp>
      <p:sp>
        <p:nvSpPr>
          <p:cNvPr id="3" name="Subtitle 2"/>
          <p:cNvSpPr>
            <a:spLocks noGrp="1"/>
          </p:cNvSpPr>
          <p:nvPr>
            <p:ph type="subTitle" idx="1"/>
          </p:nvPr>
        </p:nvSpPr>
        <p:spPr/>
        <p:txBody>
          <a:bodyPr/>
          <a:lstStyle/>
          <a:p>
            <a:r>
              <a:rPr lang="en-IE" dirty="0" smtClean="0"/>
              <a:t>OVS Fall Conference</a:t>
            </a:r>
          </a:p>
          <a:p>
            <a:r>
              <a:rPr lang="en-IE" dirty="0" smtClean="0"/>
              <a:t>November 17</a:t>
            </a:r>
            <a:r>
              <a:rPr lang="en-IE" baseline="30000" dirty="0" smtClean="0"/>
              <a:t>th</a:t>
            </a:r>
            <a:r>
              <a:rPr lang="en-IE" dirty="0" smtClean="0"/>
              <a:t>, 2015</a:t>
            </a:r>
            <a:endParaRPr lang="en-US" dirty="0"/>
          </a:p>
        </p:txBody>
      </p:sp>
    </p:spTree>
    <p:extLst>
      <p:ext uri="{BB962C8B-B14F-4D97-AF65-F5344CB8AC3E}">
        <p14:creationId xmlns:p14="http://schemas.microsoft.com/office/powerpoint/2010/main" val="35028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Title 2"/>
          <p:cNvSpPr>
            <a:spLocks noGrp="1"/>
          </p:cNvSpPr>
          <p:nvPr>
            <p:ph type="title"/>
          </p:nvPr>
        </p:nvSpPr>
        <p:spPr/>
        <p:txBody>
          <a:bodyPr/>
          <a:lstStyle/>
          <a:p>
            <a:r>
              <a:rPr lang="en-US" dirty="0"/>
              <a:t>Improving </a:t>
            </a:r>
            <a:r>
              <a:rPr lang="en-US" dirty="0" smtClean="0"/>
              <a:t>DPDK in Open </a:t>
            </a:r>
            <a:r>
              <a:rPr lang="en-US" dirty="0" err="1" smtClean="0"/>
              <a:t>vSwitch</a:t>
            </a:r>
            <a:endParaRPr lang="en-US" dirty="0"/>
          </a:p>
        </p:txBody>
      </p:sp>
      <p:sp>
        <p:nvSpPr>
          <p:cNvPr id="4" name="Footer Placeholder 3"/>
          <p:cNvSpPr>
            <a:spLocks noGrp="1"/>
          </p:cNvSpPr>
          <p:nvPr>
            <p:ph type="ftr" sz="quarter" idx="13"/>
          </p:nvPr>
        </p:nvSpPr>
        <p:spPr/>
        <p:txBody>
          <a:bodyPr/>
          <a:lstStyle/>
          <a:p>
            <a:r>
              <a:rPr lang="it-IT" smtClean="0"/>
              <a:t>OVS Fall Conference 2015</a:t>
            </a:r>
            <a:endParaRPr lang="en-US" dirty="0"/>
          </a:p>
        </p:txBody>
      </p:sp>
      <p:sp>
        <p:nvSpPr>
          <p:cNvPr id="5" name="TextBox 4"/>
          <p:cNvSpPr txBox="1"/>
          <p:nvPr/>
        </p:nvSpPr>
        <p:spPr>
          <a:xfrm>
            <a:off x="182880" y="778414"/>
            <a:ext cx="8859520" cy="3970318"/>
          </a:xfrm>
          <a:prstGeom prst="rect">
            <a:avLst/>
          </a:prstGeom>
          <a:noFill/>
        </p:spPr>
        <p:txBody>
          <a:bodyPr wrap="square" rtlCol="0">
            <a:spAutoFit/>
          </a:bodyPr>
          <a:lstStyle/>
          <a:p>
            <a:pPr marL="171450" indent="-171450">
              <a:buFont typeface="Arial"/>
              <a:buChar char="•"/>
            </a:pPr>
            <a:r>
              <a:rPr lang="en-US" dirty="0" smtClean="0">
                <a:cs typeface="Courier New"/>
              </a:rPr>
              <a:t>How About Debugging?</a:t>
            </a:r>
          </a:p>
          <a:p>
            <a:pPr marL="628650" lvl="1" indent="-171450">
              <a:buFont typeface="Arial"/>
              <a:buChar char="•"/>
            </a:pPr>
            <a:r>
              <a:rPr lang="en-US" dirty="0" err="1" smtClean="0">
                <a:cs typeface="Courier New"/>
              </a:rPr>
              <a:t>TcpDump</a:t>
            </a:r>
            <a:r>
              <a:rPr lang="en-US" dirty="0" smtClean="0">
                <a:cs typeface="Courier New"/>
              </a:rPr>
              <a:t> like capability</a:t>
            </a:r>
          </a:p>
          <a:p>
            <a:pPr marL="628650" lvl="1" indent="-171450">
              <a:buFont typeface="Arial"/>
              <a:buChar char="•"/>
            </a:pPr>
            <a:r>
              <a:rPr lang="en-US" dirty="0" smtClean="0">
                <a:cs typeface="Courier New"/>
              </a:rPr>
              <a:t> Use “Mirroring” of packets to </a:t>
            </a:r>
            <a:r>
              <a:rPr lang="en-US" dirty="0" err="1" smtClean="0">
                <a:cs typeface="Courier New"/>
              </a:rPr>
              <a:t>pmd</a:t>
            </a:r>
            <a:r>
              <a:rPr lang="en-US" dirty="0" smtClean="0">
                <a:cs typeface="Courier New"/>
              </a:rPr>
              <a:t>/</a:t>
            </a:r>
            <a:r>
              <a:rPr lang="en-US" dirty="0" err="1" smtClean="0">
                <a:cs typeface="Courier New"/>
              </a:rPr>
              <a:t>libpcap</a:t>
            </a:r>
            <a:r>
              <a:rPr lang="en-US" dirty="0" smtClean="0">
                <a:cs typeface="Courier New"/>
              </a:rPr>
              <a:t> or </a:t>
            </a:r>
            <a:r>
              <a:rPr lang="en-US" dirty="0" err="1" smtClean="0">
                <a:cs typeface="Courier New"/>
              </a:rPr>
              <a:t>libpcap</a:t>
            </a:r>
            <a:r>
              <a:rPr lang="en-US" dirty="0" smtClean="0">
                <a:cs typeface="Courier New"/>
              </a:rPr>
              <a:t>-ng</a:t>
            </a:r>
          </a:p>
          <a:p>
            <a:pPr marL="171450" indent="-171450">
              <a:buFont typeface="Arial"/>
              <a:buChar char="•"/>
            </a:pPr>
            <a:r>
              <a:rPr lang="en-US" dirty="0" smtClean="0">
                <a:cs typeface="Courier New"/>
              </a:rPr>
              <a:t>How About Test Frameworks for DPDK</a:t>
            </a:r>
          </a:p>
          <a:p>
            <a:pPr marL="628650" lvl="1" indent="-171450">
              <a:buFont typeface="Arial"/>
              <a:buChar char="•"/>
            </a:pPr>
            <a:r>
              <a:rPr lang="en-US" dirty="0" smtClean="0">
                <a:cs typeface="Courier New"/>
              </a:rPr>
              <a:t>Add CI for Data Plane Testing</a:t>
            </a:r>
          </a:p>
          <a:p>
            <a:pPr marL="171450" indent="-171450">
              <a:buFont typeface="Arial"/>
              <a:buChar char="•"/>
            </a:pPr>
            <a:r>
              <a:rPr lang="en-US" dirty="0" err="1" smtClean="0">
                <a:cs typeface="Courier New"/>
              </a:rPr>
              <a:t>Vsperf</a:t>
            </a:r>
            <a:r>
              <a:rPr lang="en-US" dirty="0" smtClean="0">
                <a:cs typeface="Courier New"/>
              </a:rPr>
              <a:t> Project in OPNFV</a:t>
            </a:r>
          </a:p>
          <a:p>
            <a:pPr marL="171450" indent="-171450">
              <a:buFont typeface="Arial"/>
              <a:buChar char="•"/>
            </a:pPr>
            <a:r>
              <a:rPr lang="en-US" dirty="0" smtClean="0">
                <a:cs typeface="Courier New"/>
              </a:rPr>
              <a:t>Support Only </a:t>
            </a:r>
            <a:r>
              <a:rPr lang="en-US" dirty="0">
                <a:cs typeface="Courier New"/>
              </a:rPr>
              <a:t>O</a:t>
            </a:r>
            <a:r>
              <a:rPr lang="en-US" dirty="0" smtClean="0">
                <a:cs typeface="Courier New"/>
              </a:rPr>
              <a:t>ne type of </a:t>
            </a:r>
            <a:r>
              <a:rPr lang="en-US" dirty="0" err="1" smtClean="0">
                <a:cs typeface="Courier New"/>
              </a:rPr>
              <a:t>vhost</a:t>
            </a:r>
            <a:r>
              <a:rPr lang="en-US" dirty="0" smtClean="0">
                <a:cs typeface="Courier New"/>
              </a:rPr>
              <a:t> device</a:t>
            </a:r>
          </a:p>
          <a:p>
            <a:pPr marL="628650" lvl="1" indent="-171450">
              <a:buFont typeface="Arial"/>
              <a:buChar char="•"/>
            </a:pPr>
            <a:r>
              <a:rPr lang="en-US" dirty="0" smtClean="0">
                <a:cs typeface="Courier New"/>
              </a:rPr>
              <a:t>Drop </a:t>
            </a:r>
            <a:r>
              <a:rPr lang="en-US" dirty="0" err="1" smtClean="0">
                <a:cs typeface="Courier New"/>
              </a:rPr>
              <a:t>Vhost</a:t>
            </a:r>
            <a:r>
              <a:rPr lang="en-US" dirty="0" smtClean="0">
                <a:cs typeface="Courier New"/>
              </a:rPr>
              <a:t> – </a:t>
            </a:r>
            <a:r>
              <a:rPr lang="en-US" dirty="0" err="1" smtClean="0">
                <a:cs typeface="Courier New"/>
              </a:rPr>
              <a:t>Cuse</a:t>
            </a:r>
            <a:endParaRPr lang="en-US" dirty="0" smtClean="0">
              <a:cs typeface="Courier New"/>
            </a:endParaRPr>
          </a:p>
          <a:p>
            <a:pPr marL="171450" indent="-171450">
              <a:buFont typeface="Arial"/>
              <a:buChar char="•"/>
            </a:pPr>
            <a:r>
              <a:rPr lang="en-US" dirty="0" smtClean="0">
                <a:cs typeface="Courier New"/>
              </a:rPr>
              <a:t>Better Documentation</a:t>
            </a:r>
          </a:p>
          <a:p>
            <a:pPr marL="628650" lvl="1" indent="-171450">
              <a:buFont typeface="Arial"/>
              <a:buChar char="•"/>
            </a:pPr>
            <a:r>
              <a:rPr lang="en-US" dirty="0" smtClean="0">
                <a:cs typeface="Courier New"/>
              </a:rPr>
              <a:t>Recent Patch to </a:t>
            </a:r>
            <a:r>
              <a:rPr lang="en-US" dirty="0" err="1" smtClean="0">
                <a:cs typeface="Courier New"/>
              </a:rPr>
              <a:t>INSTALL.DPDK.md</a:t>
            </a:r>
            <a:endParaRPr lang="en-US" dirty="0" smtClean="0">
              <a:cs typeface="Courier New"/>
            </a:endParaRPr>
          </a:p>
          <a:p>
            <a:pPr marL="171450" indent="-171450">
              <a:buFont typeface="Arial"/>
              <a:buChar char="•"/>
            </a:pPr>
            <a:r>
              <a:rPr lang="en-US" dirty="0" smtClean="0">
                <a:cs typeface="Courier New"/>
              </a:rPr>
              <a:t>Education About Optimization Cache and </a:t>
            </a:r>
            <a:r>
              <a:rPr lang="en-US" dirty="0" err="1" smtClean="0">
                <a:cs typeface="Courier New"/>
              </a:rPr>
              <a:t>Numa</a:t>
            </a:r>
            <a:endParaRPr lang="en-US" dirty="0" smtClean="0">
              <a:cs typeface="Courier New"/>
            </a:endParaRPr>
          </a:p>
          <a:p>
            <a:pPr marL="628650" lvl="1" indent="-171450">
              <a:buFont typeface="Arial"/>
              <a:buChar char="•"/>
            </a:pPr>
            <a:r>
              <a:rPr lang="en-US" dirty="0" smtClean="0">
                <a:cs typeface="Courier New"/>
              </a:rPr>
              <a:t>From </a:t>
            </a:r>
            <a:r>
              <a:rPr lang="en-US" dirty="0" err="1" smtClean="0">
                <a:cs typeface="Courier New"/>
              </a:rPr>
              <a:t>lstopo</a:t>
            </a:r>
            <a:r>
              <a:rPr lang="en-US" dirty="0" smtClean="0">
                <a:cs typeface="Courier New"/>
              </a:rPr>
              <a:t> to Optimum DPDK</a:t>
            </a:r>
          </a:p>
          <a:p>
            <a:pPr marL="171450" indent="-171450">
              <a:buFont typeface="Arial"/>
              <a:buChar char="•"/>
            </a:pPr>
            <a:r>
              <a:rPr lang="en-US" dirty="0" smtClean="0">
                <a:cs typeface="Courier New"/>
              </a:rPr>
              <a:t>Device Management</a:t>
            </a:r>
          </a:p>
          <a:p>
            <a:pPr marL="628650" lvl="1" indent="-171450">
              <a:buFont typeface="Arial"/>
              <a:buChar char="•"/>
            </a:pPr>
            <a:r>
              <a:rPr lang="en-US" dirty="0" err="1" smtClean="0">
                <a:cs typeface="Courier New"/>
              </a:rPr>
              <a:t>Driverctl</a:t>
            </a:r>
            <a:r>
              <a:rPr lang="en-US" dirty="0" smtClean="0">
                <a:cs typeface="Courier New"/>
              </a:rPr>
              <a:t> utility for Fedora</a:t>
            </a:r>
          </a:p>
        </p:txBody>
      </p:sp>
    </p:spTree>
    <p:extLst>
      <p:ext uri="{BB962C8B-B14F-4D97-AF65-F5344CB8AC3E}">
        <p14:creationId xmlns:p14="http://schemas.microsoft.com/office/powerpoint/2010/main" val="100460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11</a:t>
            </a:fld>
            <a:endParaRPr lang="en-US" dirty="0"/>
          </a:p>
        </p:txBody>
      </p:sp>
      <p:sp>
        <p:nvSpPr>
          <p:cNvPr id="3" name="Title 2"/>
          <p:cNvSpPr>
            <a:spLocks noGrp="1"/>
          </p:cNvSpPr>
          <p:nvPr>
            <p:ph type="title"/>
          </p:nvPr>
        </p:nvSpPr>
        <p:spPr/>
        <p:txBody>
          <a:bodyPr/>
          <a:lstStyle/>
          <a:p>
            <a:r>
              <a:rPr lang="en-IE" dirty="0" smtClean="0"/>
              <a:t>Tuning – Core Affinities</a:t>
            </a:r>
            <a:endParaRPr lang="en-US" dirty="0"/>
          </a:p>
        </p:txBody>
      </p:sp>
      <p:sp>
        <p:nvSpPr>
          <p:cNvPr id="4" name="Footer Placeholder 3"/>
          <p:cNvSpPr>
            <a:spLocks noGrp="1"/>
          </p:cNvSpPr>
          <p:nvPr>
            <p:ph type="ftr" sz="quarter" idx="13"/>
          </p:nvPr>
        </p:nvSpPr>
        <p:spPr/>
        <p:txBody>
          <a:bodyPr/>
          <a:lstStyle/>
          <a:p>
            <a:r>
              <a:rPr lang="it-IT" dirty="0" smtClean="0"/>
              <a:t>OVS Fall Conference 2015</a:t>
            </a:r>
          </a:p>
        </p:txBody>
      </p:sp>
      <p:pic>
        <p:nvPicPr>
          <p:cNvPr id="65" name="Picture 64"/>
          <p:cNvPicPr>
            <a:picLocks noChangeAspect="1"/>
          </p:cNvPicPr>
          <p:nvPr/>
        </p:nvPicPr>
        <p:blipFill>
          <a:blip r:embed="rId4"/>
          <a:stretch>
            <a:fillRect/>
          </a:stretch>
        </p:blipFill>
        <p:spPr>
          <a:xfrm>
            <a:off x="865506" y="969887"/>
            <a:ext cx="4544715" cy="3853204"/>
          </a:xfrm>
          <a:prstGeom prst="rect">
            <a:avLst/>
          </a:prstGeom>
        </p:spPr>
      </p:pic>
      <p:grpSp>
        <p:nvGrpSpPr>
          <p:cNvPr id="66" name="Group 65"/>
          <p:cNvGrpSpPr/>
          <p:nvPr/>
        </p:nvGrpSpPr>
        <p:grpSpPr>
          <a:xfrm>
            <a:off x="2089446" y="1235178"/>
            <a:ext cx="2799015" cy="523424"/>
            <a:chOff x="3899674" y="1275901"/>
            <a:chExt cx="2931241" cy="552850"/>
          </a:xfrm>
        </p:grpSpPr>
        <p:pic>
          <p:nvPicPr>
            <p:cNvPr id="82" name="Picture 4" descr="Linux"/>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6447290" y="1275901"/>
              <a:ext cx="383625" cy="472158"/>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6" descr="https://upload.wikimedia.org/wikipedia/en/3/3a/Virtual_pc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674" y="1299597"/>
              <a:ext cx="510545" cy="52915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67" name="Group 66"/>
          <p:cNvGrpSpPr/>
          <p:nvPr/>
        </p:nvGrpSpPr>
        <p:grpSpPr>
          <a:xfrm>
            <a:off x="1527457" y="1613816"/>
            <a:ext cx="1640394" cy="3248221"/>
            <a:chOff x="3311137" y="1675825"/>
            <a:chExt cx="1717886" cy="3430828"/>
          </a:xfrm>
        </p:grpSpPr>
        <p:cxnSp>
          <p:nvCxnSpPr>
            <p:cNvPr id="74" name="Straight Arrow Connector 73"/>
            <p:cNvCxnSpPr/>
            <p:nvPr/>
          </p:nvCxnSpPr>
          <p:spPr>
            <a:xfrm flipV="1">
              <a:off x="3313535" y="4818785"/>
              <a:ext cx="0" cy="2878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3312336" y="3419075"/>
              <a:ext cx="0" cy="65762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3311137" y="1675825"/>
              <a:ext cx="0" cy="991175"/>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3311137" y="1675825"/>
              <a:ext cx="375038"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flipV="1">
              <a:off x="5026625" y="4818785"/>
              <a:ext cx="0" cy="287868"/>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flipV="1">
              <a:off x="5027824" y="3419075"/>
              <a:ext cx="0" cy="65762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5029023" y="1675825"/>
              <a:ext cx="0" cy="99117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4653985" y="1675825"/>
              <a:ext cx="375038"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68" name="Picture 67"/>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4707" y="2418391"/>
            <a:ext cx="894535" cy="886932"/>
          </a:xfrm>
          <a:prstGeom prst="rect">
            <a:avLst/>
          </a:prstGeom>
        </p:spPr>
      </p:pic>
      <p:pic>
        <p:nvPicPr>
          <p:cNvPr id="69" name="Picture 6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902" y="3685368"/>
            <a:ext cx="1030852" cy="1022090"/>
          </a:xfrm>
          <a:prstGeom prst="rect">
            <a:avLst/>
          </a:prstGeom>
        </p:spPr>
      </p:pic>
      <p:pic>
        <p:nvPicPr>
          <p:cNvPr id="70" name="Picture 69"/>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6091" y="2418390"/>
            <a:ext cx="894535" cy="886932"/>
          </a:xfrm>
          <a:prstGeom prst="rect">
            <a:avLst/>
          </a:prstGeom>
        </p:spPr>
      </p:pic>
      <p:pic>
        <p:nvPicPr>
          <p:cNvPr id="71" name="Picture 7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7932" y="3681211"/>
            <a:ext cx="1030852" cy="1022090"/>
          </a:xfrm>
          <a:prstGeom prst="rect">
            <a:avLst/>
          </a:prstGeom>
        </p:spPr>
      </p:pic>
      <p:sp>
        <p:nvSpPr>
          <p:cNvPr id="72" name="Rectangle 71"/>
          <p:cNvSpPr/>
          <p:nvPr/>
        </p:nvSpPr>
        <p:spPr>
          <a:xfrm>
            <a:off x="522104" y="3185155"/>
            <a:ext cx="3565372" cy="745915"/>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TextBox 72"/>
          <p:cNvSpPr txBox="1"/>
          <p:nvPr/>
        </p:nvSpPr>
        <p:spPr>
          <a:xfrm>
            <a:off x="538824" y="3401659"/>
            <a:ext cx="675857" cy="349674"/>
          </a:xfrm>
          <a:prstGeom prst="rect">
            <a:avLst/>
          </a:prstGeom>
          <a:noFill/>
        </p:spPr>
        <p:txBody>
          <a:bodyPr wrap="square" rtlCol="0">
            <a:spAutoFit/>
          </a:bodyPr>
          <a:lstStyle/>
          <a:p>
            <a:r>
              <a:rPr lang="en-IE" dirty="0" smtClean="0"/>
              <a:t>OVS</a:t>
            </a:r>
            <a:endParaRPr lang="en-US" dirty="0"/>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5416" y="2418390"/>
            <a:ext cx="3399236" cy="2028465"/>
          </a:xfrm>
          <a:prstGeom prst="rect">
            <a:avLst/>
          </a:prstGeom>
        </p:spPr>
      </p:pic>
    </p:spTree>
    <p:custDataLst>
      <p:tags r:id="rId1"/>
    </p:custDataLst>
    <p:extLst>
      <p:ext uri="{BB962C8B-B14F-4D97-AF65-F5344CB8AC3E}">
        <p14:creationId xmlns:p14="http://schemas.microsoft.com/office/powerpoint/2010/main" val="86091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12</a:t>
            </a:fld>
            <a:endParaRPr lang="en-US" dirty="0">
              <a:solidFill>
                <a:prstClr val="white"/>
              </a:solidFill>
            </a:endParaRPr>
          </a:p>
        </p:txBody>
      </p:sp>
      <p:sp>
        <p:nvSpPr>
          <p:cNvPr id="3" name="Title 2"/>
          <p:cNvSpPr>
            <a:spLocks noGrp="1"/>
          </p:cNvSpPr>
          <p:nvPr>
            <p:ph type="title"/>
          </p:nvPr>
        </p:nvSpPr>
        <p:spPr/>
        <p:txBody>
          <a:bodyPr/>
          <a:lstStyle/>
          <a:p>
            <a:r>
              <a:rPr lang="en-IE" dirty="0"/>
              <a:t>Tuning – Core Affinities</a:t>
            </a:r>
            <a:endParaRPr lang="en-US" dirty="0"/>
          </a:p>
        </p:txBody>
      </p:sp>
      <p:sp>
        <p:nvSpPr>
          <p:cNvPr id="4" name="Footer Placeholder 3"/>
          <p:cNvSpPr>
            <a:spLocks noGrp="1"/>
          </p:cNvSpPr>
          <p:nvPr>
            <p:ph type="ftr" sz="quarter" idx="13"/>
          </p:nvPr>
        </p:nvSpPr>
        <p:spPr/>
        <p:txBody>
          <a:bodyPr/>
          <a:lstStyle/>
          <a:p>
            <a:r>
              <a:rPr lang="it-IT" dirty="0"/>
              <a:t>OVS Fall Conference 2015</a:t>
            </a:r>
          </a:p>
        </p:txBody>
      </p:sp>
      <p:pic>
        <p:nvPicPr>
          <p:cNvPr id="20" name="Picture 19"/>
          <p:cNvPicPr>
            <a:picLocks noChangeAspect="1"/>
          </p:cNvPicPr>
          <p:nvPr/>
        </p:nvPicPr>
        <p:blipFill>
          <a:blip r:embed="rId4"/>
          <a:stretch>
            <a:fillRect/>
          </a:stretch>
        </p:blipFill>
        <p:spPr>
          <a:xfrm>
            <a:off x="836008" y="953389"/>
            <a:ext cx="4574213" cy="3901431"/>
          </a:xfrm>
          <a:prstGeom prst="rect">
            <a:avLst/>
          </a:prstGeom>
        </p:spPr>
      </p:pic>
      <p:grpSp>
        <p:nvGrpSpPr>
          <p:cNvPr id="21" name="Group 20"/>
          <p:cNvGrpSpPr/>
          <p:nvPr/>
        </p:nvGrpSpPr>
        <p:grpSpPr>
          <a:xfrm>
            <a:off x="2089446" y="1235178"/>
            <a:ext cx="2799015" cy="523424"/>
            <a:chOff x="3899674" y="1275901"/>
            <a:chExt cx="2931241" cy="552850"/>
          </a:xfrm>
        </p:grpSpPr>
        <p:pic>
          <p:nvPicPr>
            <p:cNvPr id="23" name="Picture 4" descr="Linux"/>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6447290" y="1275901"/>
              <a:ext cx="383625" cy="47215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6" descr="https://upload.wikimedia.org/wikipedia/en/3/3a/Virtual_pc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674" y="1299597"/>
              <a:ext cx="510545" cy="52915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5" name="Group 24"/>
          <p:cNvGrpSpPr/>
          <p:nvPr/>
        </p:nvGrpSpPr>
        <p:grpSpPr>
          <a:xfrm>
            <a:off x="1527457" y="1613816"/>
            <a:ext cx="1640394" cy="3248221"/>
            <a:chOff x="3311137" y="1675825"/>
            <a:chExt cx="1717886" cy="3430828"/>
          </a:xfrm>
        </p:grpSpPr>
        <p:cxnSp>
          <p:nvCxnSpPr>
            <p:cNvPr id="26" name="Straight Arrow Connector 25"/>
            <p:cNvCxnSpPr/>
            <p:nvPr/>
          </p:nvCxnSpPr>
          <p:spPr>
            <a:xfrm flipV="1">
              <a:off x="3313535" y="4818785"/>
              <a:ext cx="0" cy="2878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V="1">
              <a:off x="3312336" y="3419075"/>
              <a:ext cx="0" cy="65762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3311137" y="1675825"/>
              <a:ext cx="0" cy="991175"/>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311137" y="1675825"/>
              <a:ext cx="375038"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5026625" y="4818785"/>
              <a:ext cx="0" cy="287868"/>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5027824" y="3419075"/>
              <a:ext cx="0" cy="65762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029023" y="1675825"/>
              <a:ext cx="0" cy="99117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4653985" y="1675825"/>
              <a:ext cx="375038"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34" name="Picture 33"/>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4707" y="2418391"/>
            <a:ext cx="894535" cy="886932"/>
          </a:xfrm>
          <a:prstGeom prst="rect">
            <a:avLst/>
          </a:prstGeom>
        </p:spPr>
      </p:pic>
      <p:pic>
        <p:nvPicPr>
          <p:cNvPr id="35" name="Picture 3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902" y="3685368"/>
            <a:ext cx="1030852" cy="1022090"/>
          </a:xfrm>
          <a:prstGeom prst="rect">
            <a:avLst/>
          </a:prstGeom>
        </p:spPr>
      </p:pic>
      <p:pic>
        <p:nvPicPr>
          <p:cNvPr id="36" name="Picture 3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6091" y="2418390"/>
            <a:ext cx="894535" cy="886932"/>
          </a:xfrm>
          <a:prstGeom prst="rect">
            <a:avLst/>
          </a:prstGeom>
        </p:spPr>
      </p:pic>
      <p:pic>
        <p:nvPicPr>
          <p:cNvPr id="37" name="Picture 36"/>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7932" y="3681211"/>
            <a:ext cx="1030852" cy="1022090"/>
          </a:xfrm>
          <a:prstGeom prst="rect">
            <a:avLst/>
          </a:prstGeom>
        </p:spPr>
      </p:pic>
      <p:sp>
        <p:nvSpPr>
          <p:cNvPr id="38" name="Rectangle 37"/>
          <p:cNvSpPr/>
          <p:nvPr/>
        </p:nvSpPr>
        <p:spPr>
          <a:xfrm>
            <a:off x="522104" y="3254822"/>
            <a:ext cx="3565372" cy="67624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 name="TextBox 38"/>
          <p:cNvSpPr txBox="1"/>
          <p:nvPr/>
        </p:nvSpPr>
        <p:spPr>
          <a:xfrm>
            <a:off x="538824" y="3401659"/>
            <a:ext cx="675857" cy="349674"/>
          </a:xfrm>
          <a:prstGeom prst="rect">
            <a:avLst/>
          </a:prstGeom>
          <a:noFill/>
        </p:spPr>
        <p:txBody>
          <a:bodyPr wrap="square" rtlCol="0">
            <a:spAutoFit/>
          </a:bodyPr>
          <a:lstStyle/>
          <a:p>
            <a:r>
              <a:rPr lang="en-IE" dirty="0" smtClean="0"/>
              <a:t>OVS</a:t>
            </a:r>
            <a:endParaRPr lang="en-US" dirty="0"/>
          </a:p>
        </p:txBody>
      </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95115" y="2147619"/>
            <a:ext cx="3349470" cy="2508079"/>
          </a:xfrm>
          <a:prstGeom prst="rect">
            <a:avLst/>
          </a:prstGeom>
        </p:spPr>
      </p:pic>
      <p:sp>
        <p:nvSpPr>
          <p:cNvPr id="40" name="TextBox 39"/>
          <p:cNvSpPr txBox="1"/>
          <p:nvPr/>
        </p:nvSpPr>
        <p:spPr>
          <a:xfrm>
            <a:off x="4379369" y="4416542"/>
            <a:ext cx="4763911" cy="184666"/>
          </a:xfrm>
          <a:prstGeom prst="rect">
            <a:avLst/>
          </a:prstGeom>
          <a:noFill/>
        </p:spPr>
        <p:txBody>
          <a:bodyPr vert="horz" wrap="square" lIns="0" tIns="0" rIns="0" bIns="0" rtlCol="0">
            <a:spAutoFit/>
          </a:bodyPr>
          <a:lstStyle/>
          <a:p>
            <a:r>
              <a:rPr lang="en-IE" sz="1200" b="1" dirty="0" err="1" smtClean="0">
                <a:latin typeface="Consolas" panose="020B0609020204030204" pitchFamily="49" charset="0"/>
                <a:cs typeface="Consolas" panose="020B0609020204030204" pitchFamily="49" charset="0"/>
              </a:rPr>
              <a:t>ovs-vsctl</a:t>
            </a:r>
            <a:r>
              <a:rPr lang="en-IE" sz="1200" b="1" dirty="0" smtClean="0">
                <a:latin typeface="Consolas" panose="020B0609020204030204" pitchFamily="49" charset="0"/>
                <a:cs typeface="Consolas" panose="020B0609020204030204" pitchFamily="49" charset="0"/>
              </a:rPr>
              <a:t> set </a:t>
            </a:r>
            <a:r>
              <a:rPr lang="en-IE" sz="1200" b="1" dirty="0" err="1" smtClean="0">
                <a:latin typeface="Consolas" panose="020B0609020204030204" pitchFamily="49" charset="0"/>
                <a:cs typeface="Consolas" panose="020B0609020204030204" pitchFamily="49" charset="0"/>
              </a:rPr>
              <a:t>Open_vSwitch</a:t>
            </a:r>
            <a:r>
              <a:rPr lang="en-IE" sz="1200" b="1" dirty="0" smtClean="0">
                <a:latin typeface="Consolas" panose="020B0609020204030204" pitchFamily="49" charset="0"/>
                <a:cs typeface="Consolas" panose="020B0609020204030204" pitchFamily="49" charset="0"/>
              </a:rPr>
              <a:t> . </a:t>
            </a:r>
            <a:r>
              <a:rPr lang="en-IE" sz="1200" b="1" dirty="0" err="1" smtClean="0">
                <a:latin typeface="Consolas" panose="020B0609020204030204" pitchFamily="49" charset="0"/>
                <a:cs typeface="Consolas" panose="020B0609020204030204" pitchFamily="49" charset="0"/>
              </a:rPr>
              <a:t>other_config:pmd-cpu-mask</a:t>
            </a:r>
            <a:r>
              <a:rPr lang="en-IE" sz="1200" b="1" dirty="0" smtClean="0">
                <a:latin typeface="Consolas" panose="020B0609020204030204" pitchFamily="49" charset="0"/>
                <a:cs typeface="Consolas" panose="020B0609020204030204" pitchFamily="49" charset="0"/>
              </a:rPr>
              <a:t>=2</a:t>
            </a:r>
            <a:endParaRPr lang="en-US" sz="1200" b="1" dirty="0" err="1" smtClean="0">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119756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13</a:t>
            </a:fld>
            <a:endParaRPr lang="en-US" dirty="0">
              <a:solidFill>
                <a:prstClr val="white"/>
              </a:solidFill>
            </a:endParaRPr>
          </a:p>
        </p:txBody>
      </p:sp>
      <p:sp>
        <p:nvSpPr>
          <p:cNvPr id="3" name="Title 2"/>
          <p:cNvSpPr>
            <a:spLocks noGrp="1"/>
          </p:cNvSpPr>
          <p:nvPr>
            <p:ph type="title"/>
          </p:nvPr>
        </p:nvSpPr>
        <p:spPr/>
        <p:txBody>
          <a:bodyPr/>
          <a:lstStyle/>
          <a:p>
            <a:r>
              <a:rPr lang="en-IE" dirty="0"/>
              <a:t>Tuning – Core Affinities</a:t>
            </a:r>
            <a:endParaRPr lang="en-US" dirty="0"/>
          </a:p>
        </p:txBody>
      </p:sp>
      <p:sp>
        <p:nvSpPr>
          <p:cNvPr id="4" name="Footer Placeholder 3"/>
          <p:cNvSpPr>
            <a:spLocks noGrp="1"/>
          </p:cNvSpPr>
          <p:nvPr>
            <p:ph type="ftr" sz="quarter" idx="13"/>
          </p:nvPr>
        </p:nvSpPr>
        <p:spPr/>
        <p:txBody>
          <a:bodyPr/>
          <a:lstStyle/>
          <a:p>
            <a:r>
              <a:rPr lang="it-IT" dirty="0"/>
              <a:t>OVS Fall Conference 2015</a:t>
            </a:r>
          </a:p>
        </p:txBody>
      </p:sp>
      <p:pic>
        <p:nvPicPr>
          <p:cNvPr id="9" name="Picture 8"/>
          <p:cNvPicPr>
            <a:picLocks noChangeAspect="1"/>
          </p:cNvPicPr>
          <p:nvPr/>
        </p:nvPicPr>
        <p:blipFill>
          <a:blip r:embed="rId4"/>
          <a:stretch>
            <a:fillRect/>
          </a:stretch>
        </p:blipFill>
        <p:spPr>
          <a:xfrm>
            <a:off x="841914" y="953389"/>
            <a:ext cx="4568307" cy="3901431"/>
          </a:xfrm>
          <a:prstGeom prst="rect">
            <a:avLst/>
          </a:prstGeom>
        </p:spPr>
      </p:pic>
      <p:grpSp>
        <p:nvGrpSpPr>
          <p:cNvPr id="11" name="Group 10"/>
          <p:cNvGrpSpPr/>
          <p:nvPr/>
        </p:nvGrpSpPr>
        <p:grpSpPr>
          <a:xfrm>
            <a:off x="2089446" y="1235178"/>
            <a:ext cx="2799015" cy="523424"/>
            <a:chOff x="3899674" y="1275901"/>
            <a:chExt cx="2931241" cy="552850"/>
          </a:xfrm>
        </p:grpSpPr>
        <p:pic>
          <p:nvPicPr>
            <p:cNvPr id="12" name="Picture 4" descr="Linux"/>
            <p:cNvPicPr>
              <a:picLocks noChangeAspect="1" noChangeArrowheads="1"/>
            </p:cNvPicPr>
            <p:nvPr/>
          </p:nvPicPr>
          <p:blipFill>
            <a:blip r:embed="rId5">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6447290" y="1275901"/>
              <a:ext cx="383625" cy="47215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6" descr="https://upload.wikimedia.org/wikipedia/en/3/3a/Virtual_pc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674" y="1299597"/>
              <a:ext cx="510545" cy="52915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4" name="Group 13"/>
          <p:cNvGrpSpPr/>
          <p:nvPr/>
        </p:nvGrpSpPr>
        <p:grpSpPr>
          <a:xfrm>
            <a:off x="1527457" y="1613816"/>
            <a:ext cx="1640394" cy="3248221"/>
            <a:chOff x="3311137" y="1675825"/>
            <a:chExt cx="1717886" cy="3430828"/>
          </a:xfrm>
        </p:grpSpPr>
        <p:cxnSp>
          <p:nvCxnSpPr>
            <p:cNvPr id="15" name="Straight Arrow Connector 14"/>
            <p:cNvCxnSpPr/>
            <p:nvPr/>
          </p:nvCxnSpPr>
          <p:spPr>
            <a:xfrm flipV="1">
              <a:off x="3313535" y="4818785"/>
              <a:ext cx="0" cy="2878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312336" y="3419075"/>
              <a:ext cx="0" cy="65762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3311137" y="1675825"/>
              <a:ext cx="0" cy="991175"/>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311137" y="1675825"/>
              <a:ext cx="375038"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flipV="1">
              <a:off x="5026625" y="4818785"/>
              <a:ext cx="0" cy="287868"/>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5027824" y="3419075"/>
              <a:ext cx="0" cy="65762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5029023" y="1675825"/>
              <a:ext cx="0" cy="99117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4653985" y="1675825"/>
              <a:ext cx="375038"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25" name="Picture 24"/>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4707" y="2418391"/>
            <a:ext cx="894535" cy="886932"/>
          </a:xfrm>
          <a:prstGeom prst="rect">
            <a:avLst/>
          </a:prstGeom>
        </p:spPr>
      </p:pic>
      <p:pic>
        <p:nvPicPr>
          <p:cNvPr id="26" name="Picture 2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0902" y="3685368"/>
            <a:ext cx="1030852" cy="1022090"/>
          </a:xfrm>
          <a:prstGeom prst="rect">
            <a:avLst/>
          </a:prstGeom>
        </p:spPr>
      </p:pic>
      <p:pic>
        <p:nvPicPr>
          <p:cNvPr id="27" name="Picture 2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6091" y="2418390"/>
            <a:ext cx="894535" cy="886932"/>
          </a:xfrm>
          <a:prstGeom prst="rect">
            <a:avLst/>
          </a:prstGeom>
        </p:spPr>
      </p:pic>
      <p:pic>
        <p:nvPicPr>
          <p:cNvPr id="28" name="Picture 2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7932" y="3681211"/>
            <a:ext cx="1030852" cy="1022090"/>
          </a:xfrm>
          <a:prstGeom prst="rect">
            <a:avLst/>
          </a:prstGeom>
        </p:spPr>
      </p:pic>
      <p:sp>
        <p:nvSpPr>
          <p:cNvPr id="29" name="Rectangle 28"/>
          <p:cNvSpPr/>
          <p:nvPr/>
        </p:nvSpPr>
        <p:spPr>
          <a:xfrm>
            <a:off x="522104" y="3254822"/>
            <a:ext cx="3565372" cy="676248"/>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TextBox 29"/>
          <p:cNvSpPr txBox="1"/>
          <p:nvPr/>
        </p:nvSpPr>
        <p:spPr>
          <a:xfrm>
            <a:off x="538824" y="3401659"/>
            <a:ext cx="675857" cy="349674"/>
          </a:xfrm>
          <a:prstGeom prst="rect">
            <a:avLst/>
          </a:prstGeom>
          <a:noFill/>
        </p:spPr>
        <p:txBody>
          <a:bodyPr wrap="square" rtlCol="0">
            <a:spAutoFit/>
          </a:bodyPr>
          <a:lstStyle/>
          <a:p>
            <a:r>
              <a:rPr lang="en-IE" dirty="0" smtClean="0"/>
              <a:t>OVS</a:t>
            </a:r>
            <a:endParaRPr lang="en-US" dirty="0"/>
          </a:p>
        </p:txBody>
      </p:sp>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0221" y="2253277"/>
            <a:ext cx="3102541" cy="2326906"/>
          </a:xfrm>
          <a:prstGeom prst="rect">
            <a:avLst/>
          </a:prstGeom>
        </p:spPr>
      </p:pic>
      <p:sp>
        <p:nvSpPr>
          <p:cNvPr id="32" name="TextBox 31"/>
          <p:cNvSpPr txBox="1"/>
          <p:nvPr/>
        </p:nvSpPr>
        <p:spPr>
          <a:xfrm>
            <a:off x="4379369" y="4416542"/>
            <a:ext cx="4763911" cy="184666"/>
          </a:xfrm>
          <a:prstGeom prst="rect">
            <a:avLst/>
          </a:prstGeom>
          <a:noFill/>
        </p:spPr>
        <p:txBody>
          <a:bodyPr vert="horz" wrap="square" lIns="0" tIns="0" rIns="0" bIns="0" rtlCol="0">
            <a:spAutoFit/>
          </a:bodyPr>
          <a:lstStyle/>
          <a:p>
            <a:r>
              <a:rPr lang="en-IE" sz="1200" b="1" dirty="0" err="1" smtClean="0">
                <a:latin typeface="Consolas" panose="020B0609020204030204" pitchFamily="49" charset="0"/>
                <a:cs typeface="Consolas" panose="020B0609020204030204" pitchFamily="49" charset="0"/>
              </a:rPr>
              <a:t>ovs-vsctl</a:t>
            </a:r>
            <a:r>
              <a:rPr lang="en-IE" sz="1200" b="1" dirty="0" smtClean="0">
                <a:latin typeface="Consolas" panose="020B0609020204030204" pitchFamily="49" charset="0"/>
                <a:cs typeface="Consolas" panose="020B0609020204030204" pitchFamily="49" charset="0"/>
              </a:rPr>
              <a:t> set </a:t>
            </a:r>
            <a:r>
              <a:rPr lang="en-IE" sz="1200" b="1" dirty="0" err="1" smtClean="0">
                <a:latin typeface="Consolas" panose="020B0609020204030204" pitchFamily="49" charset="0"/>
                <a:cs typeface="Consolas" panose="020B0609020204030204" pitchFamily="49" charset="0"/>
              </a:rPr>
              <a:t>Open_vSwitch</a:t>
            </a:r>
            <a:r>
              <a:rPr lang="en-IE" sz="1200" b="1" dirty="0" smtClean="0">
                <a:latin typeface="Consolas" panose="020B0609020204030204" pitchFamily="49" charset="0"/>
                <a:cs typeface="Consolas" panose="020B0609020204030204" pitchFamily="49" charset="0"/>
              </a:rPr>
              <a:t> . </a:t>
            </a:r>
            <a:r>
              <a:rPr lang="en-IE" sz="1200" b="1" dirty="0" err="1" smtClean="0">
                <a:latin typeface="Consolas" panose="020B0609020204030204" pitchFamily="49" charset="0"/>
                <a:cs typeface="Consolas" panose="020B0609020204030204" pitchFamily="49" charset="0"/>
              </a:rPr>
              <a:t>other_config:pmd-cpu-mask</a:t>
            </a:r>
            <a:r>
              <a:rPr lang="en-IE" sz="1200" b="1" dirty="0" smtClean="0">
                <a:latin typeface="Consolas" panose="020B0609020204030204" pitchFamily="49" charset="0"/>
                <a:cs typeface="Consolas" panose="020B0609020204030204" pitchFamily="49" charset="0"/>
              </a:rPr>
              <a:t>=6</a:t>
            </a:r>
            <a:endParaRPr lang="en-US" sz="1200" b="1" dirty="0" err="1" smtClean="0">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139059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199" y="2354580"/>
            <a:ext cx="3358814" cy="2015289"/>
          </a:xfrm>
          <a:prstGeom prst="rect">
            <a:avLst/>
          </a:prstGeom>
        </p:spPr>
      </p:pic>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3" name="Title 2"/>
          <p:cNvSpPr>
            <a:spLocks noGrp="1"/>
          </p:cNvSpPr>
          <p:nvPr>
            <p:ph type="title"/>
          </p:nvPr>
        </p:nvSpPr>
        <p:spPr/>
        <p:txBody>
          <a:bodyPr/>
          <a:lstStyle/>
          <a:p>
            <a:r>
              <a:rPr lang="en-IE" dirty="0" smtClean="0"/>
              <a:t>Tuning </a:t>
            </a:r>
            <a:r>
              <a:rPr lang="en-IE" dirty="0"/>
              <a:t>– Core Affinities</a:t>
            </a:r>
            <a:endParaRPr lang="en-US" dirty="0"/>
          </a:p>
        </p:txBody>
      </p:sp>
      <p:pic>
        <p:nvPicPr>
          <p:cNvPr id="49" name="Picture 48"/>
          <p:cNvPicPr>
            <a:picLocks noChangeAspect="1"/>
          </p:cNvPicPr>
          <p:nvPr/>
        </p:nvPicPr>
        <p:blipFill>
          <a:blip r:embed="rId5"/>
          <a:stretch>
            <a:fillRect/>
          </a:stretch>
        </p:blipFill>
        <p:spPr>
          <a:xfrm>
            <a:off x="830143" y="969887"/>
            <a:ext cx="4580078" cy="3846061"/>
          </a:xfrm>
          <a:prstGeom prst="rect">
            <a:avLst/>
          </a:prstGeom>
        </p:spPr>
      </p:pic>
      <p:pic>
        <p:nvPicPr>
          <p:cNvPr id="50" name="Picture 4" descr="Linux"/>
          <p:cNvPicPr>
            <a:picLocks noChangeAspect="1" noChangeArrowheads="1"/>
          </p:cNvPicPr>
          <p:nvPr/>
        </p:nvPicPr>
        <p:blipFill>
          <a:blip r:embed="rId6">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4505206" y="1234686"/>
            <a:ext cx="365902" cy="446198"/>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6" descr="https://upload.wikimedia.org/wikipedia/en/3/3a/Virtual_pc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7093" y="1257079"/>
            <a:ext cx="486959" cy="50006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2" name="Group 51"/>
          <p:cNvGrpSpPr/>
          <p:nvPr/>
        </p:nvGrpSpPr>
        <p:grpSpPr>
          <a:xfrm>
            <a:off x="1538033" y="1612622"/>
            <a:ext cx="1638524" cy="3242199"/>
            <a:chOff x="3311137" y="1675825"/>
            <a:chExt cx="1717886" cy="3430828"/>
          </a:xfrm>
        </p:grpSpPr>
        <p:cxnSp>
          <p:nvCxnSpPr>
            <p:cNvPr id="59" name="Straight Arrow Connector 58"/>
            <p:cNvCxnSpPr/>
            <p:nvPr/>
          </p:nvCxnSpPr>
          <p:spPr>
            <a:xfrm flipV="1">
              <a:off x="3313535" y="4818785"/>
              <a:ext cx="0" cy="287868"/>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3312336" y="3419075"/>
              <a:ext cx="0" cy="65762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3311137" y="1675825"/>
              <a:ext cx="0" cy="991175"/>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3311137" y="1675825"/>
              <a:ext cx="375038"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5026625" y="4818785"/>
              <a:ext cx="0" cy="287868"/>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flipV="1">
              <a:off x="5027824" y="3419075"/>
              <a:ext cx="0" cy="65762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5029023" y="1675825"/>
              <a:ext cx="0" cy="99117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a:off x="4653985" y="1675825"/>
              <a:ext cx="375038"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53" name="Picture 52"/>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8417" y="2415705"/>
            <a:ext cx="893516" cy="885288"/>
          </a:xfrm>
          <a:prstGeom prst="rect">
            <a:avLst/>
          </a:prstGeom>
        </p:spPr>
      </p:pic>
      <p:pic>
        <p:nvPicPr>
          <p:cNvPr id="54" name="Picture 53"/>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5114" y="3680334"/>
            <a:ext cx="1029676" cy="1020195"/>
          </a:xfrm>
          <a:prstGeom prst="rect">
            <a:avLst/>
          </a:prstGeom>
        </p:spPr>
      </p:pic>
      <p:pic>
        <p:nvPicPr>
          <p:cNvPr id="55" name="Picture 5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0322" y="2415704"/>
            <a:ext cx="893516" cy="885288"/>
          </a:xfrm>
          <a:prstGeom prst="rect">
            <a:avLst/>
          </a:prstGeom>
        </p:spPr>
      </p:pic>
      <p:pic>
        <p:nvPicPr>
          <p:cNvPr id="56" name="Picture 5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22572" y="3676184"/>
            <a:ext cx="1029676" cy="1020195"/>
          </a:xfrm>
          <a:prstGeom prst="rect">
            <a:avLst/>
          </a:prstGeom>
        </p:spPr>
      </p:pic>
      <p:sp>
        <p:nvSpPr>
          <p:cNvPr id="57" name="Rectangle 56"/>
          <p:cNvSpPr/>
          <p:nvPr/>
        </p:nvSpPr>
        <p:spPr>
          <a:xfrm>
            <a:off x="538707" y="3181048"/>
            <a:ext cx="3561307" cy="744533"/>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TextBox 57"/>
          <p:cNvSpPr txBox="1"/>
          <p:nvPr/>
        </p:nvSpPr>
        <p:spPr>
          <a:xfrm>
            <a:off x="555326" y="3397150"/>
            <a:ext cx="745524" cy="349026"/>
          </a:xfrm>
          <a:prstGeom prst="rect">
            <a:avLst/>
          </a:prstGeom>
          <a:noFill/>
        </p:spPr>
        <p:txBody>
          <a:bodyPr wrap="square" rtlCol="0">
            <a:spAutoFit/>
          </a:bodyPr>
          <a:lstStyle/>
          <a:p>
            <a:r>
              <a:rPr lang="en-IE" dirty="0" smtClean="0"/>
              <a:t>OVS</a:t>
            </a:r>
            <a:endParaRPr lang="en-US" dirty="0"/>
          </a:p>
        </p:txBody>
      </p:sp>
      <p:sp>
        <p:nvSpPr>
          <p:cNvPr id="87" name="Footer Placeholder 3"/>
          <p:cNvSpPr>
            <a:spLocks noGrp="1"/>
          </p:cNvSpPr>
          <p:nvPr>
            <p:ph type="ftr" sz="quarter" idx="13"/>
          </p:nvPr>
        </p:nvSpPr>
        <p:spPr>
          <a:xfrm>
            <a:off x="3028950" y="4814158"/>
            <a:ext cx="3086100" cy="274637"/>
          </a:xfrm>
        </p:spPr>
        <p:txBody>
          <a:bodyPr/>
          <a:lstStyle/>
          <a:p>
            <a:r>
              <a:rPr lang="it-IT" dirty="0"/>
              <a:t>OVS Fall Conference 2015</a:t>
            </a:r>
          </a:p>
        </p:txBody>
      </p:sp>
      <p:sp>
        <p:nvSpPr>
          <p:cNvPr id="25" name="TextBox 24"/>
          <p:cNvSpPr txBox="1"/>
          <p:nvPr/>
        </p:nvSpPr>
        <p:spPr>
          <a:xfrm>
            <a:off x="4100015" y="4416542"/>
            <a:ext cx="5043266" cy="184666"/>
          </a:xfrm>
          <a:prstGeom prst="rect">
            <a:avLst/>
          </a:prstGeom>
          <a:noFill/>
        </p:spPr>
        <p:txBody>
          <a:bodyPr vert="horz" wrap="square" lIns="0" tIns="0" rIns="0" bIns="0" rtlCol="0">
            <a:spAutoFit/>
          </a:bodyPr>
          <a:lstStyle/>
          <a:p>
            <a:r>
              <a:rPr lang="en-IE" sz="1200" b="1" dirty="0" err="1" smtClean="0">
                <a:latin typeface="Consolas" panose="020B0609020204030204" pitchFamily="49" charset="0"/>
                <a:cs typeface="Consolas" panose="020B0609020204030204" pitchFamily="49" charset="0"/>
              </a:rPr>
              <a:t>ovs-vsctl</a:t>
            </a:r>
            <a:r>
              <a:rPr lang="en-IE" sz="1200" b="1" dirty="0" smtClean="0">
                <a:latin typeface="Consolas" panose="020B0609020204030204" pitchFamily="49" charset="0"/>
                <a:cs typeface="Consolas" panose="020B0609020204030204" pitchFamily="49" charset="0"/>
              </a:rPr>
              <a:t> set </a:t>
            </a:r>
            <a:r>
              <a:rPr lang="en-IE" sz="1200" b="1" dirty="0" err="1" smtClean="0">
                <a:latin typeface="Consolas" panose="020B0609020204030204" pitchFamily="49" charset="0"/>
                <a:cs typeface="Consolas" panose="020B0609020204030204" pitchFamily="49" charset="0"/>
              </a:rPr>
              <a:t>Open_vSwitch</a:t>
            </a:r>
            <a:r>
              <a:rPr lang="en-IE" sz="1200" b="1" dirty="0" smtClean="0">
                <a:latin typeface="Consolas" panose="020B0609020204030204" pitchFamily="49" charset="0"/>
                <a:cs typeface="Consolas" panose="020B0609020204030204" pitchFamily="49" charset="0"/>
              </a:rPr>
              <a:t> . </a:t>
            </a:r>
            <a:r>
              <a:rPr lang="en-IE" sz="1200" b="1" dirty="0" err="1" smtClean="0">
                <a:latin typeface="Consolas" panose="020B0609020204030204" pitchFamily="49" charset="0"/>
                <a:cs typeface="Consolas" panose="020B0609020204030204" pitchFamily="49" charset="0"/>
              </a:rPr>
              <a:t>other_config:pmd-cpu-mask</a:t>
            </a:r>
            <a:r>
              <a:rPr lang="en-IE" sz="1200" b="1" dirty="0" smtClean="0">
                <a:latin typeface="Consolas" panose="020B0609020204030204" pitchFamily="49" charset="0"/>
                <a:cs typeface="Consolas" panose="020B0609020204030204" pitchFamily="49" charset="0"/>
              </a:rPr>
              <a:t>=1806</a:t>
            </a:r>
            <a:endParaRPr lang="en-US" sz="1200" b="1" dirty="0" err="1" smtClean="0">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34083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434926" y="2363554"/>
            <a:ext cx="3429800" cy="1929263"/>
          </a:xfrm>
          <a:prstGeom prst="rect">
            <a:avLst/>
          </a:prstGeom>
        </p:spPr>
      </p:pic>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15</a:t>
            </a:fld>
            <a:endParaRPr lang="en-US" dirty="0">
              <a:solidFill>
                <a:prstClr val="white"/>
              </a:solidFill>
            </a:endParaRPr>
          </a:p>
        </p:txBody>
      </p:sp>
      <p:sp>
        <p:nvSpPr>
          <p:cNvPr id="3" name="Title 2"/>
          <p:cNvSpPr>
            <a:spLocks noGrp="1"/>
          </p:cNvSpPr>
          <p:nvPr>
            <p:ph type="title"/>
          </p:nvPr>
        </p:nvSpPr>
        <p:spPr/>
        <p:txBody>
          <a:bodyPr/>
          <a:lstStyle/>
          <a:p>
            <a:r>
              <a:rPr lang="en-IE" dirty="0" smtClean="0"/>
              <a:t>Tuning </a:t>
            </a:r>
            <a:r>
              <a:rPr lang="en-IE" dirty="0"/>
              <a:t>– </a:t>
            </a:r>
            <a:r>
              <a:rPr lang="en-IE" dirty="0" err="1" smtClean="0"/>
              <a:t>Multiqueue</a:t>
            </a:r>
            <a:endParaRPr lang="en-US" dirty="0"/>
          </a:p>
        </p:txBody>
      </p:sp>
      <p:grpSp>
        <p:nvGrpSpPr>
          <p:cNvPr id="39" name="Group 38"/>
          <p:cNvGrpSpPr/>
          <p:nvPr/>
        </p:nvGrpSpPr>
        <p:grpSpPr>
          <a:xfrm>
            <a:off x="326459" y="928301"/>
            <a:ext cx="5471717" cy="4033008"/>
            <a:chOff x="1884264" y="927357"/>
            <a:chExt cx="6134100" cy="4236025"/>
          </a:xfrm>
        </p:grpSpPr>
        <p:pic>
          <p:nvPicPr>
            <p:cNvPr id="40" name="Picture 39"/>
            <p:cNvPicPr>
              <a:picLocks noChangeAspect="1"/>
            </p:cNvPicPr>
            <p:nvPr/>
          </p:nvPicPr>
          <p:blipFill>
            <a:blip r:embed="rId5"/>
            <a:stretch>
              <a:fillRect/>
            </a:stretch>
          </p:blipFill>
          <p:spPr>
            <a:xfrm>
              <a:off x="2208195" y="927357"/>
              <a:ext cx="5810169" cy="4096132"/>
            </a:xfrm>
            <a:prstGeom prst="rect">
              <a:avLst/>
            </a:prstGeom>
          </p:spPr>
        </p:pic>
        <p:cxnSp>
          <p:nvCxnSpPr>
            <p:cNvPr id="41" name="Straight Arrow Connector 40"/>
            <p:cNvCxnSpPr/>
            <p:nvPr/>
          </p:nvCxnSpPr>
          <p:spPr>
            <a:xfrm flipV="1">
              <a:off x="2830695" y="1495085"/>
              <a:ext cx="0" cy="1107293"/>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2702108" y="1495085"/>
              <a:ext cx="902041" cy="3668297"/>
              <a:chOff x="2702108" y="1495085"/>
              <a:chExt cx="902041" cy="3668297"/>
            </a:xfrm>
          </p:grpSpPr>
          <p:cxnSp>
            <p:nvCxnSpPr>
              <p:cNvPr id="60" name="Straight Arrow Connector 59"/>
              <p:cNvCxnSpPr/>
              <p:nvPr/>
            </p:nvCxnSpPr>
            <p:spPr>
              <a:xfrm flipH="1" flipV="1">
                <a:off x="2702108" y="4843672"/>
                <a:ext cx="329817" cy="3197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2702108" y="3448050"/>
                <a:ext cx="0" cy="62931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2830695" y="1495085"/>
                <a:ext cx="773454"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3031925" y="4843672"/>
                <a:ext cx="387482" cy="31971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404215" y="3448050"/>
                <a:ext cx="0" cy="629315"/>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V="1">
                <a:off x="3370877" y="2018961"/>
                <a:ext cx="0" cy="583417"/>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370877" y="2018961"/>
                <a:ext cx="233272" cy="0"/>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3" name="Picture 4" descr="Linux"/>
            <p:cNvPicPr>
              <a:picLocks noChangeAspect="1" noChangeArrowheads="1"/>
            </p:cNvPicPr>
            <p:nvPr/>
          </p:nvPicPr>
          <p:blipFill>
            <a:blip r:embed="rId6">
              <a:clrChange>
                <a:clrFrom>
                  <a:srgbClr val="FEFEFC"/>
                </a:clrFrom>
                <a:clrTo>
                  <a:srgbClr val="FEFEFC">
                    <a:alpha val="0"/>
                  </a:srgbClr>
                </a:clrTo>
              </a:clrChange>
              <a:extLst>
                <a:ext uri="{28A0092B-C50C-407E-A947-70E740481C1C}">
                  <a14:useLocalDpi xmlns:a14="http://schemas.microsoft.com/office/drawing/2010/main" val="0"/>
                </a:ext>
              </a:extLst>
            </a:blip>
            <a:srcRect/>
            <a:stretch>
              <a:fillRect/>
            </a:stretch>
          </p:blipFill>
          <p:spPr bwMode="auto">
            <a:xfrm>
              <a:off x="6949765" y="1275901"/>
              <a:ext cx="383625" cy="472158"/>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6" descr="https://upload.wikimedia.org/wikipedia/en/3/3a/Virtual_pc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3966" y="1325560"/>
              <a:ext cx="510545" cy="52915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5" name="Group 44"/>
            <p:cNvGrpSpPr/>
            <p:nvPr/>
          </p:nvGrpSpPr>
          <p:grpSpPr>
            <a:xfrm>
              <a:off x="4736190" y="1474613"/>
              <a:ext cx="902041" cy="3680831"/>
              <a:chOff x="4736190" y="1474613"/>
              <a:chExt cx="902041" cy="3680831"/>
            </a:xfrm>
          </p:grpSpPr>
          <p:cxnSp>
            <p:nvCxnSpPr>
              <p:cNvPr id="52" name="Straight Arrow Connector 51"/>
              <p:cNvCxnSpPr/>
              <p:nvPr/>
            </p:nvCxnSpPr>
            <p:spPr>
              <a:xfrm flipV="1">
                <a:off x="5308414" y="4835734"/>
                <a:ext cx="329817" cy="319710"/>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V="1">
                <a:off x="5638231" y="3448050"/>
                <a:ext cx="0" cy="629315"/>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5509644" y="1474613"/>
                <a:ext cx="0" cy="1107293"/>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4736190" y="1474613"/>
                <a:ext cx="773454"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flipV="1">
                <a:off x="4920932" y="4835734"/>
                <a:ext cx="387482" cy="319710"/>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4936124" y="3448050"/>
                <a:ext cx="0" cy="629316"/>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4969462" y="1998489"/>
                <a:ext cx="0" cy="583417"/>
              </a:xfrm>
              <a:prstGeom prst="straightConnector1">
                <a:avLst/>
              </a:prstGeom>
              <a:ln>
                <a:solidFill>
                  <a:srgbClr val="FF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H="1">
                <a:off x="4736190" y="1998489"/>
                <a:ext cx="233272" cy="0"/>
              </a:xfrm>
              <a:prstGeom prst="straightConnector1">
                <a:avLst/>
              </a:prstGeom>
              <a:ln>
                <a:solidFill>
                  <a:srgbClr val="FF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46" name="Picture 4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4806" y="2530316"/>
              <a:ext cx="936793" cy="936793"/>
            </a:xfrm>
            <a:prstGeom prst="rect">
              <a:avLst/>
            </a:prstGeom>
          </p:spPr>
        </p:pic>
        <p:pic>
          <p:nvPicPr>
            <p:cNvPr id="47" name="Picture 46"/>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92050" y="3866475"/>
              <a:ext cx="1079549" cy="1079549"/>
            </a:xfrm>
            <a:prstGeom prst="rect">
              <a:avLst/>
            </a:prstGeom>
          </p:spPr>
        </p:pic>
        <p:pic>
          <p:nvPicPr>
            <p:cNvPr id="48" name="Picture 4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5582" y="2540981"/>
              <a:ext cx="936793" cy="936793"/>
            </a:xfrm>
            <a:prstGeom prst="rect">
              <a:avLst/>
            </a:prstGeom>
          </p:spPr>
        </p:pic>
        <p:pic>
          <p:nvPicPr>
            <p:cNvPr id="49" name="Picture 48"/>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36756" y="3881516"/>
              <a:ext cx="1079549" cy="1079549"/>
            </a:xfrm>
            <a:prstGeom prst="rect">
              <a:avLst/>
            </a:prstGeom>
          </p:spPr>
        </p:pic>
        <p:sp>
          <p:nvSpPr>
            <p:cNvPr id="50" name="Rectangle 49"/>
            <p:cNvSpPr/>
            <p:nvPr/>
          </p:nvSpPr>
          <p:spPr>
            <a:xfrm>
              <a:off x="1911350" y="3360149"/>
              <a:ext cx="4298950" cy="763201"/>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TextBox 50"/>
            <p:cNvSpPr txBox="1"/>
            <p:nvPr/>
          </p:nvSpPr>
          <p:spPr>
            <a:xfrm>
              <a:off x="1884264" y="3544759"/>
              <a:ext cx="744427" cy="387924"/>
            </a:xfrm>
            <a:prstGeom prst="rect">
              <a:avLst/>
            </a:prstGeom>
            <a:noFill/>
          </p:spPr>
          <p:txBody>
            <a:bodyPr wrap="square" rtlCol="0">
              <a:spAutoFit/>
            </a:bodyPr>
            <a:lstStyle/>
            <a:p>
              <a:r>
                <a:rPr lang="en-IE" dirty="0" smtClean="0"/>
                <a:t>OVS</a:t>
              </a:r>
              <a:endParaRPr lang="en-US" dirty="0"/>
            </a:p>
          </p:txBody>
        </p:sp>
      </p:grpSp>
      <p:sp>
        <p:nvSpPr>
          <p:cNvPr id="86" name="Footer Placeholder 3"/>
          <p:cNvSpPr>
            <a:spLocks noGrp="1"/>
          </p:cNvSpPr>
          <p:nvPr>
            <p:ph type="ftr" sz="quarter" idx="13"/>
          </p:nvPr>
        </p:nvSpPr>
        <p:spPr>
          <a:xfrm>
            <a:off x="3028950" y="4814158"/>
            <a:ext cx="3086100" cy="274637"/>
          </a:xfrm>
        </p:spPr>
        <p:txBody>
          <a:bodyPr/>
          <a:lstStyle/>
          <a:p>
            <a:r>
              <a:rPr lang="it-IT" dirty="0"/>
              <a:t>OVS Fall Conference 2015</a:t>
            </a:r>
          </a:p>
        </p:txBody>
      </p:sp>
      <p:sp>
        <p:nvSpPr>
          <p:cNvPr id="34" name="TextBox 33"/>
          <p:cNvSpPr txBox="1"/>
          <p:nvPr/>
        </p:nvSpPr>
        <p:spPr>
          <a:xfrm>
            <a:off x="4127581" y="4362390"/>
            <a:ext cx="5043266" cy="184666"/>
          </a:xfrm>
          <a:prstGeom prst="rect">
            <a:avLst/>
          </a:prstGeom>
          <a:noFill/>
        </p:spPr>
        <p:txBody>
          <a:bodyPr vert="horz" wrap="square" lIns="0" tIns="0" rIns="0" bIns="0" rtlCol="0">
            <a:spAutoFit/>
          </a:bodyPr>
          <a:lstStyle/>
          <a:p>
            <a:r>
              <a:rPr lang="en-IE" sz="1200" b="1" dirty="0" err="1" smtClean="0">
                <a:latin typeface="Consolas" panose="020B0609020204030204" pitchFamily="49" charset="0"/>
                <a:cs typeface="Consolas" panose="020B0609020204030204" pitchFamily="49" charset="0"/>
              </a:rPr>
              <a:t>ovs-vsctl</a:t>
            </a:r>
            <a:r>
              <a:rPr lang="en-IE" sz="1200" b="1" dirty="0" smtClean="0">
                <a:latin typeface="Consolas" panose="020B0609020204030204" pitchFamily="49" charset="0"/>
                <a:cs typeface="Consolas" panose="020B0609020204030204" pitchFamily="49" charset="0"/>
              </a:rPr>
              <a:t> set </a:t>
            </a:r>
            <a:r>
              <a:rPr lang="en-IE" sz="1200" b="1" dirty="0" err="1" smtClean="0">
                <a:latin typeface="Consolas" panose="020B0609020204030204" pitchFamily="49" charset="0"/>
                <a:cs typeface="Consolas" panose="020B0609020204030204" pitchFamily="49" charset="0"/>
              </a:rPr>
              <a:t>Open_vSwitch</a:t>
            </a:r>
            <a:r>
              <a:rPr lang="en-IE" sz="1200" b="1" dirty="0" smtClean="0">
                <a:latin typeface="Consolas" panose="020B0609020204030204" pitchFamily="49" charset="0"/>
                <a:cs typeface="Consolas" panose="020B0609020204030204" pitchFamily="49" charset="0"/>
              </a:rPr>
              <a:t> . </a:t>
            </a:r>
            <a:r>
              <a:rPr lang="en-IE" sz="1200" b="1" dirty="0" err="1" smtClean="0">
                <a:latin typeface="Consolas" panose="020B0609020204030204" pitchFamily="49" charset="0"/>
                <a:cs typeface="Consolas" panose="020B0609020204030204" pitchFamily="49" charset="0"/>
              </a:rPr>
              <a:t>other_config:pmd-cpu-mask</a:t>
            </a:r>
            <a:r>
              <a:rPr lang="en-IE" sz="1200" b="1" dirty="0" smtClean="0">
                <a:latin typeface="Consolas" panose="020B0609020204030204" pitchFamily="49" charset="0"/>
                <a:cs typeface="Consolas" panose="020B0609020204030204" pitchFamily="49" charset="0"/>
              </a:rPr>
              <a:t>=781E</a:t>
            </a:r>
            <a:endParaRPr lang="en-US" sz="1200" b="1" dirty="0" err="1" smtClean="0">
              <a:latin typeface="Consolas" panose="020B0609020204030204" pitchFamily="49" charset="0"/>
              <a:cs typeface="Consolas" panose="020B0609020204030204" pitchFamily="49" charset="0"/>
            </a:endParaRPr>
          </a:p>
        </p:txBody>
      </p:sp>
      <p:sp>
        <p:nvSpPr>
          <p:cNvPr id="35" name="TextBox 34"/>
          <p:cNvSpPr txBox="1"/>
          <p:nvPr/>
        </p:nvSpPr>
        <p:spPr>
          <a:xfrm>
            <a:off x="4129168" y="4566364"/>
            <a:ext cx="5043266" cy="184666"/>
          </a:xfrm>
          <a:prstGeom prst="rect">
            <a:avLst/>
          </a:prstGeom>
          <a:noFill/>
        </p:spPr>
        <p:txBody>
          <a:bodyPr vert="horz" wrap="square" lIns="0" tIns="0" rIns="0" bIns="0" rtlCol="0">
            <a:spAutoFit/>
          </a:bodyPr>
          <a:lstStyle/>
          <a:p>
            <a:r>
              <a:rPr lang="en-IE" sz="1200" b="1" dirty="0" err="1" smtClean="0">
                <a:latin typeface="Consolas" panose="020B0609020204030204" pitchFamily="49" charset="0"/>
                <a:cs typeface="Consolas" panose="020B0609020204030204" pitchFamily="49" charset="0"/>
              </a:rPr>
              <a:t>ovs-vsctl</a:t>
            </a:r>
            <a:r>
              <a:rPr lang="en-IE" sz="1200" b="1" dirty="0" smtClean="0">
                <a:latin typeface="Consolas" panose="020B0609020204030204" pitchFamily="49" charset="0"/>
                <a:cs typeface="Consolas" panose="020B0609020204030204" pitchFamily="49" charset="0"/>
              </a:rPr>
              <a:t> set </a:t>
            </a:r>
            <a:r>
              <a:rPr lang="en-IE" sz="1200" b="1" dirty="0" err="1" smtClean="0">
                <a:latin typeface="Consolas" panose="020B0609020204030204" pitchFamily="49" charset="0"/>
                <a:cs typeface="Consolas" panose="020B0609020204030204" pitchFamily="49" charset="0"/>
              </a:rPr>
              <a:t>Open_vSwitch</a:t>
            </a:r>
            <a:r>
              <a:rPr lang="en-IE" sz="1200" b="1" dirty="0" smtClean="0">
                <a:latin typeface="Consolas" panose="020B0609020204030204" pitchFamily="49" charset="0"/>
                <a:cs typeface="Consolas" panose="020B0609020204030204" pitchFamily="49" charset="0"/>
              </a:rPr>
              <a:t> . </a:t>
            </a:r>
            <a:r>
              <a:rPr lang="en-IE" sz="1200" b="1" dirty="0" err="1" smtClean="0">
                <a:latin typeface="Consolas" panose="020B0609020204030204" pitchFamily="49" charset="0"/>
                <a:cs typeface="Consolas" panose="020B0609020204030204" pitchFamily="49" charset="0"/>
              </a:rPr>
              <a:t>other_config:n-dpdk-rxqs</a:t>
            </a:r>
            <a:r>
              <a:rPr lang="en-IE" sz="1200" b="1" dirty="0" smtClean="0">
                <a:latin typeface="Consolas" panose="020B0609020204030204" pitchFamily="49" charset="0"/>
                <a:cs typeface="Consolas" panose="020B0609020204030204" pitchFamily="49" charset="0"/>
              </a:rPr>
              <a:t>=2</a:t>
            </a:r>
            <a:endParaRPr lang="en-US" sz="1200" b="1" dirty="0" err="1" smtClean="0">
              <a:latin typeface="Consolas" panose="020B0609020204030204" pitchFamily="49" charset="0"/>
              <a:cs typeface="Consolas" panose="020B0609020204030204" pitchFamily="49" charset="0"/>
            </a:endParaRPr>
          </a:p>
        </p:txBody>
      </p:sp>
    </p:spTree>
    <p:custDataLst>
      <p:tags r:id="rId1"/>
    </p:custDataLst>
    <p:extLst>
      <p:ext uri="{BB962C8B-B14F-4D97-AF65-F5344CB8AC3E}">
        <p14:creationId xmlns:p14="http://schemas.microsoft.com/office/powerpoint/2010/main" val="84631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16</a:t>
            </a:fld>
            <a:endParaRPr lang="en-US" dirty="0"/>
          </a:p>
        </p:txBody>
      </p:sp>
      <p:sp>
        <p:nvSpPr>
          <p:cNvPr id="3" name="Title 2"/>
          <p:cNvSpPr>
            <a:spLocks noGrp="1"/>
          </p:cNvSpPr>
          <p:nvPr>
            <p:ph type="title"/>
          </p:nvPr>
        </p:nvSpPr>
        <p:spPr/>
        <p:txBody>
          <a:bodyPr/>
          <a:lstStyle/>
          <a:p>
            <a:r>
              <a:rPr lang="en-IE" dirty="0" smtClean="0"/>
              <a:t>Usability Guides</a:t>
            </a:r>
            <a:endParaRPr lang="en-US" dirty="0"/>
          </a:p>
        </p:txBody>
      </p:sp>
      <p:sp>
        <p:nvSpPr>
          <p:cNvPr id="4" name="Content Placeholder 3"/>
          <p:cNvSpPr>
            <a:spLocks noGrp="1"/>
          </p:cNvSpPr>
          <p:nvPr>
            <p:ph sz="quarter" idx="13"/>
          </p:nvPr>
        </p:nvSpPr>
        <p:spPr/>
        <p:txBody>
          <a:bodyPr/>
          <a:lstStyle/>
          <a:p>
            <a:pPr marL="285750" indent="-285750">
              <a:buFont typeface="Arial" panose="020B0604020202020204" pitchFamily="34" charset="0"/>
              <a:buChar char="•"/>
            </a:pPr>
            <a:r>
              <a:rPr lang="en-IE" dirty="0" smtClean="0">
                <a:solidFill>
                  <a:srgbClr val="003C71"/>
                </a:solidFill>
              </a:rPr>
              <a:t>Instructions for setup</a:t>
            </a:r>
          </a:p>
          <a:p>
            <a:pPr lvl="1" indent="0">
              <a:buNone/>
            </a:pPr>
            <a:r>
              <a:rPr lang="en-IE" dirty="0">
                <a:solidFill>
                  <a:srgbClr val="003C71"/>
                </a:solidFill>
                <a:hlinkClick r:id="rId2"/>
              </a:rPr>
              <a:t>https://</a:t>
            </a:r>
            <a:r>
              <a:rPr lang="en-IE" dirty="0" smtClean="0">
                <a:solidFill>
                  <a:srgbClr val="003C71"/>
                </a:solidFill>
                <a:hlinkClick r:id="rId2"/>
              </a:rPr>
              <a:t>github.com/openvswitch/ovs/blob/master/INSTALL.DPDK.md#using-open-vswitch-with-dpdk</a:t>
            </a:r>
            <a:endParaRPr lang="en-IE" dirty="0" smtClean="0">
              <a:solidFill>
                <a:srgbClr val="003C71"/>
              </a:solidFill>
            </a:endParaRPr>
          </a:p>
          <a:p>
            <a:pPr marL="285750" indent="-285750">
              <a:buFont typeface="Arial" panose="020B0604020202020204" pitchFamily="34" charset="0"/>
              <a:buChar char="•"/>
            </a:pPr>
            <a:r>
              <a:rPr lang="en-IE" dirty="0" smtClean="0">
                <a:solidFill>
                  <a:srgbClr val="003C71"/>
                </a:solidFill>
              </a:rPr>
              <a:t>Performance tuning</a:t>
            </a:r>
          </a:p>
          <a:p>
            <a:pPr lvl="1" indent="0">
              <a:buNone/>
            </a:pPr>
            <a:r>
              <a:rPr lang="en-US" dirty="0">
                <a:solidFill>
                  <a:srgbClr val="003C71"/>
                </a:solidFill>
                <a:hlinkClick r:id="rId3"/>
              </a:rPr>
              <a:t>https://</a:t>
            </a:r>
            <a:r>
              <a:rPr lang="en-US" dirty="0" smtClean="0">
                <a:solidFill>
                  <a:srgbClr val="003C71"/>
                </a:solidFill>
                <a:hlinkClick r:id="rId3"/>
              </a:rPr>
              <a:t>github.com/openvswitch/ovs/blob/master/INSTALL.DPDK.md#performance-tuning</a:t>
            </a:r>
            <a:endParaRPr lang="en-US" dirty="0" smtClean="0">
              <a:solidFill>
                <a:srgbClr val="003C71"/>
              </a:solidFill>
            </a:endParaRPr>
          </a:p>
          <a:p>
            <a:pPr lvl="1" indent="0">
              <a:buNone/>
            </a:pPr>
            <a:r>
              <a:rPr lang="en-US" dirty="0">
                <a:solidFill>
                  <a:srgbClr val="003C71"/>
                </a:solidFill>
                <a:hlinkClick r:id="rId4"/>
              </a:rPr>
              <a:t>https://</a:t>
            </a:r>
            <a:r>
              <a:rPr lang="en-US" dirty="0" smtClean="0">
                <a:solidFill>
                  <a:srgbClr val="003C71"/>
                </a:solidFill>
                <a:hlinkClick r:id="rId4"/>
              </a:rPr>
              <a:t>download.01.org/packet-processing/ONPS1.5/Intel_ONP_Server_Release_1.5_Performance_Test_Report_Rev1.2.pdf</a:t>
            </a:r>
            <a:endParaRPr lang="en-US" dirty="0" smtClean="0">
              <a:solidFill>
                <a:srgbClr val="003C71"/>
              </a:solidFill>
            </a:endParaRPr>
          </a:p>
          <a:p>
            <a:pPr marL="511175" lvl="1" indent="-285750">
              <a:buFont typeface="Arial" panose="020B0604020202020204" pitchFamily="34" charset="0"/>
              <a:buChar char="•"/>
            </a:pPr>
            <a:endParaRPr lang="en-US" dirty="0"/>
          </a:p>
          <a:p>
            <a:endParaRPr lang="en-US" dirty="0"/>
          </a:p>
        </p:txBody>
      </p:sp>
      <p:sp>
        <p:nvSpPr>
          <p:cNvPr id="5" name="Footer Placeholder 4"/>
          <p:cNvSpPr>
            <a:spLocks noGrp="1"/>
          </p:cNvSpPr>
          <p:nvPr>
            <p:ph type="ftr" sz="quarter" idx="14"/>
          </p:nvPr>
        </p:nvSpPr>
        <p:spPr/>
        <p:txBody>
          <a:bodyPr/>
          <a:lstStyle/>
          <a:p>
            <a:r>
              <a:rPr lang="it-IT" smtClean="0"/>
              <a:t>OVS Fall Conference 2015</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2945" y="0"/>
            <a:ext cx="1630680" cy="1630680"/>
          </a:xfrm>
          <a:prstGeom prst="rect">
            <a:avLst/>
          </a:prstGeom>
        </p:spPr>
      </p:pic>
    </p:spTree>
    <p:extLst>
      <p:ext uri="{BB962C8B-B14F-4D97-AF65-F5344CB8AC3E}">
        <p14:creationId xmlns:p14="http://schemas.microsoft.com/office/powerpoint/2010/main" val="159308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17</a:t>
            </a:fld>
            <a:endParaRPr lang="en-US" dirty="0"/>
          </a:p>
        </p:txBody>
      </p:sp>
      <p:sp>
        <p:nvSpPr>
          <p:cNvPr id="4" name="Content Placeholder 3"/>
          <p:cNvSpPr>
            <a:spLocks noGrp="1"/>
          </p:cNvSpPr>
          <p:nvPr>
            <p:ph sz="half" idx="1"/>
          </p:nvPr>
        </p:nvSpPr>
        <p:spPr>
          <a:xfrm>
            <a:off x="455613" y="857884"/>
            <a:ext cx="4006851" cy="3683636"/>
          </a:xfrm>
        </p:spPr>
        <p:txBody>
          <a:bodyPr/>
          <a:lstStyle/>
          <a:p>
            <a:pPr marL="285750" indent="-285750">
              <a:lnSpc>
                <a:spcPct val="80000"/>
              </a:lnSpc>
              <a:buFont typeface="Arial"/>
              <a:buChar char="•"/>
            </a:pPr>
            <a:r>
              <a:rPr lang="en-US" sz="1600" dirty="0" smtClean="0">
                <a:solidFill>
                  <a:srgbClr val="003C71"/>
                </a:solidFill>
              </a:rPr>
              <a:t>ISV and OSV recognizing the progress of OVS  with DPDK</a:t>
            </a:r>
          </a:p>
          <a:p>
            <a:pPr marL="285750" indent="-285750">
              <a:lnSpc>
                <a:spcPct val="80000"/>
              </a:lnSpc>
              <a:buFont typeface="Arial" panose="020B0604020202020204" pitchFamily="34" charset="0"/>
              <a:buChar char="•"/>
            </a:pPr>
            <a:r>
              <a:rPr lang="en-US" sz="1600" dirty="0" smtClean="0">
                <a:solidFill>
                  <a:srgbClr val="003C71"/>
                </a:solidFill>
              </a:rPr>
              <a:t>Centos7: 7.4: DPDK 2.1;  7.2: OVS 2.4</a:t>
            </a:r>
          </a:p>
          <a:p>
            <a:pPr marL="285750" indent="-285750">
              <a:lnSpc>
                <a:spcPct val="80000"/>
              </a:lnSpc>
              <a:buFont typeface="Arial" panose="020B0604020202020204" pitchFamily="34" charset="0"/>
              <a:buChar char="•"/>
            </a:pPr>
            <a:r>
              <a:rPr lang="en-US" sz="1600" dirty="0" smtClean="0">
                <a:solidFill>
                  <a:srgbClr val="003C71"/>
                </a:solidFill>
              </a:rPr>
              <a:t>Fedora: F23;F22 updates DPDK 2.0; F24: DPDK 2.1</a:t>
            </a:r>
          </a:p>
          <a:p>
            <a:pPr marL="285750" indent="-285750">
              <a:lnSpc>
                <a:spcPct val="80000"/>
              </a:lnSpc>
              <a:buFont typeface="Arial" panose="020B0604020202020204" pitchFamily="34" charset="0"/>
              <a:buChar char="•"/>
            </a:pPr>
            <a:r>
              <a:rPr lang="en-US" sz="1600" dirty="0" smtClean="0">
                <a:solidFill>
                  <a:srgbClr val="003C71"/>
                </a:solidFill>
              </a:rPr>
              <a:t>Fedora  </a:t>
            </a:r>
            <a:r>
              <a:rPr lang="en-US" sz="1600" dirty="0" err="1" smtClean="0">
                <a:solidFill>
                  <a:srgbClr val="003C71"/>
                </a:solidFill>
              </a:rPr>
              <a:t>Copr</a:t>
            </a:r>
            <a:r>
              <a:rPr lang="en-US" sz="1600" dirty="0" smtClean="0">
                <a:solidFill>
                  <a:srgbClr val="003C71"/>
                </a:solidFill>
              </a:rPr>
              <a:t> repo for </a:t>
            </a:r>
            <a:r>
              <a:rPr lang="en-US" sz="1600" dirty="0" err="1" smtClean="0">
                <a:solidFill>
                  <a:srgbClr val="003C71"/>
                </a:solidFill>
              </a:rPr>
              <a:t>latest:</a:t>
            </a:r>
            <a:r>
              <a:rPr lang="en-US" sz="1600" dirty="0" err="1" smtClean="0">
                <a:solidFill>
                  <a:srgbClr val="003C71"/>
                </a:solidFill>
                <a:hlinkClick r:id="rId3"/>
              </a:rPr>
              <a:t>https</a:t>
            </a:r>
            <a:r>
              <a:rPr lang="en-US" sz="1600" dirty="0">
                <a:solidFill>
                  <a:srgbClr val="003C71"/>
                </a:solidFill>
                <a:hlinkClick r:id="rId3"/>
              </a:rPr>
              <a:t>://copr.fedoraproject.org/coprs/pmatilai/dpdk</a:t>
            </a:r>
            <a:r>
              <a:rPr lang="en-US" sz="1600" dirty="0" smtClean="0">
                <a:solidFill>
                  <a:srgbClr val="003C71"/>
                </a:solidFill>
                <a:hlinkClick r:id="rId3"/>
              </a:rPr>
              <a:t>/</a:t>
            </a:r>
            <a:endParaRPr lang="en-US" sz="1600" dirty="0" smtClean="0">
              <a:solidFill>
                <a:srgbClr val="003C71"/>
              </a:solidFill>
            </a:endParaRPr>
          </a:p>
          <a:p>
            <a:pPr marL="285750" indent="-285750">
              <a:lnSpc>
                <a:spcPct val="80000"/>
              </a:lnSpc>
              <a:buFont typeface="Arial" panose="020B0604020202020204" pitchFamily="34" charset="0"/>
              <a:buChar char="•"/>
            </a:pPr>
            <a:r>
              <a:rPr lang="en-US" sz="1600" dirty="0" smtClean="0">
                <a:solidFill>
                  <a:srgbClr val="003C71"/>
                </a:solidFill>
              </a:rPr>
              <a:t>Red Hat OSP8...soon:</a:t>
            </a:r>
          </a:p>
          <a:p>
            <a:pPr marL="511175" lvl="1" indent="-285750">
              <a:lnSpc>
                <a:spcPct val="80000"/>
              </a:lnSpc>
              <a:buFont typeface="Arial" panose="020B0604020202020204" pitchFamily="34" charset="0"/>
              <a:buChar char="•"/>
            </a:pPr>
            <a:r>
              <a:rPr lang="en-US" sz="1400" dirty="0" smtClean="0">
                <a:solidFill>
                  <a:srgbClr val="003C71"/>
                </a:solidFill>
              </a:rPr>
              <a:t>OVS/DPDK Integrated with Neutron</a:t>
            </a:r>
          </a:p>
          <a:p>
            <a:pPr marL="285750" indent="-285750">
              <a:lnSpc>
                <a:spcPct val="80000"/>
              </a:lnSpc>
              <a:buFont typeface="Arial" panose="020B0604020202020204" pitchFamily="34" charset="0"/>
              <a:buChar char="•"/>
            </a:pPr>
            <a:r>
              <a:rPr lang="en-US" sz="1600" dirty="0" smtClean="0">
                <a:solidFill>
                  <a:srgbClr val="003C71"/>
                </a:solidFill>
              </a:rPr>
              <a:t>Ubuntu: 15.10: OVS with DPDK package</a:t>
            </a:r>
          </a:p>
          <a:p>
            <a:pPr marL="285750" indent="-285750">
              <a:buFont typeface="Arial" panose="020B0604020202020204" pitchFamily="34" charset="0"/>
              <a:buChar char="•"/>
            </a:pPr>
            <a:endParaRPr lang="en-US" dirty="0" smtClean="0">
              <a:solidFill>
                <a:srgbClr val="003C71"/>
              </a:solidFill>
            </a:endParaRPr>
          </a:p>
          <a:p>
            <a:pPr marL="285750" indent="-285750">
              <a:buFont typeface="Arial" panose="020B0604020202020204" pitchFamily="34" charset="0"/>
              <a:buChar char="•"/>
            </a:pPr>
            <a:endParaRPr lang="en-US" dirty="0" smtClean="0">
              <a:solidFill>
                <a:srgbClr val="003C71"/>
              </a:solidFill>
            </a:endParaRPr>
          </a:p>
          <a:p>
            <a:endParaRPr lang="en-US" dirty="0"/>
          </a:p>
        </p:txBody>
      </p:sp>
      <p:sp>
        <p:nvSpPr>
          <p:cNvPr id="10" name="Content Placeholder 9"/>
          <p:cNvSpPr>
            <a:spLocks noGrp="1"/>
          </p:cNvSpPr>
          <p:nvPr>
            <p:ph sz="half" idx="13"/>
          </p:nvPr>
        </p:nvSpPr>
        <p:spPr>
          <a:xfrm>
            <a:off x="4658043" y="837564"/>
            <a:ext cx="4005264" cy="3425825"/>
          </a:xfrm>
        </p:spPr>
        <p:txBody>
          <a:bodyPr/>
          <a:lstStyle/>
          <a:p>
            <a:pPr marL="285750" indent="-285750">
              <a:buFont typeface="Arial" panose="020B0604020202020204" pitchFamily="34" charset="0"/>
              <a:buChar char="•"/>
            </a:pPr>
            <a:r>
              <a:rPr lang="en-US" dirty="0">
                <a:solidFill>
                  <a:srgbClr val="003C71"/>
                </a:solidFill>
              </a:rPr>
              <a:t>OVSNFV OPNFV </a:t>
            </a:r>
            <a:r>
              <a:rPr lang="en-US" dirty="0" smtClean="0">
                <a:solidFill>
                  <a:srgbClr val="003C71"/>
                </a:solidFill>
              </a:rPr>
              <a:t>Project planning deployment in future OPNFV releases </a:t>
            </a:r>
          </a:p>
          <a:p>
            <a:pPr marL="285750" indent="-285750">
              <a:buFont typeface="Arial" panose="020B0604020202020204" pitchFamily="34" charset="0"/>
              <a:buChar char="•"/>
            </a:pPr>
            <a:r>
              <a:rPr lang="en-IE" dirty="0" smtClean="0">
                <a:solidFill>
                  <a:srgbClr val="003C71"/>
                </a:solidFill>
                <a:hlinkClick r:id="rId4"/>
              </a:rPr>
              <a:t>https://01.org/packet-processing/intel%C2%AE-onp-servers</a:t>
            </a:r>
            <a:endParaRPr lang="en-IE" dirty="0" smtClean="0">
              <a:solidFill>
                <a:srgbClr val="003C71"/>
              </a:solidFill>
            </a:endParaRPr>
          </a:p>
          <a:p>
            <a:pPr marL="285750" indent="-285750">
              <a:buFont typeface="Arial" panose="020B0604020202020204" pitchFamily="34" charset="0"/>
              <a:buChar char="•"/>
            </a:pPr>
            <a:r>
              <a:rPr lang="en-US" dirty="0" err="1">
                <a:solidFill>
                  <a:srgbClr val="003C71"/>
                </a:solidFill>
              </a:rPr>
              <a:t>git</a:t>
            </a:r>
            <a:r>
              <a:rPr lang="en-US" dirty="0">
                <a:solidFill>
                  <a:srgbClr val="003C71"/>
                </a:solidFill>
              </a:rPr>
              <a:t> clone </a:t>
            </a:r>
            <a:r>
              <a:rPr lang="en-US" dirty="0">
                <a:solidFill>
                  <a:srgbClr val="003C71"/>
                </a:solidFill>
                <a:hlinkClick r:id="rId5"/>
              </a:rPr>
              <a:t>http://dpdk.org/git/dpdk</a:t>
            </a:r>
            <a:endParaRPr lang="en-US" dirty="0">
              <a:solidFill>
                <a:srgbClr val="003C71"/>
              </a:solidFill>
            </a:endParaRPr>
          </a:p>
          <a:p>
            <a:pPr marL="285750" indent="-285750">
              <a:buFont typeface="Arial" panose="020B0604020202020204" pitchFamily="34" charset="0"/>
              <a:buChar char="•"/>
            </a:pPr>
            <a:r>
              <a:rPr lang="en-IE" dirty="0" smtClean="0">
                <a:solidFill>
                  <a:srgbClr val="003C71"/>
                </a:solidFill>
              </a:rPr>
              <a:t>git clone </a:t>
            </a:r>
            <a:r>
              <a:rPr lang="en-US" dirty="0" smtClean="0">
                <a:solidFill>
                  <a:srgbClr val="003C71"/>
                </a:solidFill>
                <a:hlinkClick r:id="rId6"/>
              </a:rPr>
              <a:t>https://github.com/openvswitch/ovs.git</a:t>
            </a:r>
            <a:endParaRPr lang="en-US" dirty="0" smtClean="0">
              <a:solidFill>
                <a:srgbClr val="003C71"/>
              </a:solidFill>
            </a:endParaRPr>
          </a:p>
          <a:p>
            <a:endParaRPr lang="en-US" dirty="0"/>
          </a:p>
        </p:txBody>
      </p:sp>
      <p:sp>
        <p:nvSpPr>
          <p:cNvPr id="9" name="Title 8"/>
          <p:cNvSpPr>
            <a:spLocks noGrp="1"/>
          </p:cNvSpPr>
          <p:nvPr>
            <p:ph type="title"/>
          </p:nvPr>
        </p:nvSpPr>
        <p:spPr>
          <a:xfrm>
            <a:off x="455613" y="146288"/>
            <a:ext cx="8229600" cy="615712"/>
          </a:xfrm>
        </p:spPr>
        <p:txBody>
          <a:bodyPr/>
          <a:lstStyle/>
          <a:p>
            <a:r>
              <a:rPr lang="en-IE" dirty="0" smtClean="0"/>
              <a:t>Availability: Distro Packages and Git</a:t>
            </a:r>
            <a:endParaRPr lang="en-US" dirty="0"/>
          </a:p>
        </p:txBody>
      </p:sp>
      <p:sp>
        <p:nvSpPr>
          <p:cNvPr id="5" name="Footer Placeholder 4"/>
          <p:cNvSpPr>
            <a:spLocks noGrp="1"/>
          </p:cNvSpPr>
          <p:nvPr>
            <p:ph type="ftr" sz="quarter" idx="14"/>
          </p:nvPr>
        </p:nvSpPr>
        <p:spPr/>
        <p:txBody>
          <a:bodyPr/>
          <a:lstStyle/>
          <a:p>
            <a:r>
              <a:rPr lang="it-IT" dirty="0" smtClean="0"/>
              <a:t>OVS Fall Conference 2015</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57058" y="3595457"/>
            <a:ext cx="3230587" cy="848226"/>
          </a:xfrm>
          <a:prstGeom prst="rect">
            <a:avLst/>
          </a:prstGeom>
        </p:spPr>
      </p:pic>
    </p:spTree>
    <p:extLst>
      <p:ext uri="{BB962C8B-B14F-4D97-AF65-F5344CB8AC3E}">
        <p14:creationId xmlns:p14="http://schemas.microsoft.com/office/powerpoint/2010/main" val="2502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ChangeAspect="1"/>
          </p:cNvPicPr>
          <p:nvPr/>
        </p:nvPicPr>
        <p:blipFill>
          <a:blip r:embed="rId4"/>
          <a:stretch>
            <a:fillRect/>
          </a:stretch>
        </p:blipFill>
        <p:spPr>
          <a:xfrm rot="21057192">
            <a:off x="382661" y="1469939"/>
            <a:ext cx="3897679" cy="2658490"/>
          </a:xfrm>
          <a:prstGeom prst="rect">
            <a:avLst/>
          </a:prstGeom>
          <a:ln>
            <a:noFill/>
          </a:ln>
          <a:effectLst>
            <a:outerShdw blurRad="292100" dist="139700" dir="2700000" algn="tl" rotWithShape="0">
              <a:srgbClr val="333333">
                <a:alpha val="65000"/>
              </a:srgbClr>
            </a:outerShdw>
          </a:effectLst>
        </p:spPr>
      </p:pic>
      <p:sp>
        <p:nvSpPr>
          <p:cNvPr id="10" name="AutoShape 2" descr="https://farm5.staticflickr.com/4138/4932655275_7811863fe8_o_d.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p:txBody>
          <a:bodyPr/>
          <a:lstStyle/>
          <a:p>
            <a:r>
              <a:rPr lang="en-GB" dirty="0" smtClean="0"/>
              <a:t>Conclusion</a:t>
            </a:r>
            <a:endParaRPr lang="en-US" dirty="0"/>
          </a:p>
        </p:txBody>
      </p:sp>
      <p:sp>
        <p:nvSpPr>
          <p:cNvPr id="7" name="Rectangle 6"/>
          <p:cNvSpPr/>
          <p:nvPr/>
        </p:nvSpPr>
        <p:spPr>
          <a:xfrm rot="21068702">
            <a:off x="580292" y="3824651"/>
            <a:ext cx="7781193" cy="2813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a:off x="4141176" y="4106005"/>
            <a:ext cx="659423" cy="536331"/>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s://c2.staticflickr.com/4/3927/15397863215_9a01cb04a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093016">
            <a:off x="4512784" y="729746"/>
            <a:ext cx="2845498" cy="28539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a:off x="5606485" y="2517039"/>
            <a:ext cx="3336449" cy="707886"/>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4000" b="0" cap="none" spc="0" dirty="0" smtClean="0">
                <a:ln w="0"/>
                <a:solidFill>
                  <a:schemeClr val="accent1"/>
                </a:solidFill>
                <a:effectLst>
                  <a:outerShdw blurRad="38100" dist="25400" dir="5400000" algn="ctr" rotWithShape="0">
                    <a:srgbClr val="6E747A">
                      <a:alpha val="43000"/>
                    </a:srgbClr>
                  </a:outerShdw>
                </a:effectLst>
              </a:rPr>
              <a:t>“It just works”</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6"/>
          <a:stretch>
            <a:fillRect/>
          </a:stretch>
        </p:blipFill>
        <p:spPr>
          <a:xfrm rot="510807">
            <a:off x="4313113" y="330008"/>
            <a:ext cx="2586744" cy="1697551"/>
          </a:xfrm>
          <a:prstGeom prst="rect">
            <a:avLst/>
          </a:prstGeom>
        </p:spPr>
      </p:pic>
      <p:pic>
        <p:nvPicPr>
          <p:cNvPr id="13" name="Picture 12"/>
          <p:cNvPicPr>
            <a:picLocks noChangeAspect="1"/>
          </p:cNvPicPr>
          <p:nvPr/>
        </p:nvPicPr>
        <p:blipFill>
          <a:blip r:embed="rId7"/>
          <a:stretch>
            <a:fillRect/>
          </a:stretch>
        </p:blipFill>
        <p:spPr>
          <a:xfrm>
            <a:off x="6528477" y="833002"/>
            <a:ext cx="2427366" cy="1615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Footer Placeholder 4"/>
          <p:cNvSpPr>
            <a:spLocks noGrp="1"/>
          </p:cNvSpPr>
          <p:nvPr>
            <p:ph type="ftr" sz="quarter" idx="4294967295"/>
          </p:nvPr>
        </p:nvSpPr>
        <p:spPr>
          <a:xfrm>
            <a:off x="3028950" y="4814158"/>
            <a:ext cx="3086100" cy="274637"/>
          </a:xfrm>
          <a:prstGeom prst="rect">
            <a:avLst/>
          </a:prstGeom>
        </p:spPr>
        <p:txBody>
          <a:bodyPr/>
          <a:lstStyle/>
          <a:p>
            <a:pPr algn="ctr"/>
            <a:r>
              <a:rPr lang="it-IT" sz="1050" dirty="0">
                <a:solidFill>
                  <a:schemeClr val="bg1"/>
                </a:solidFill>
                <a:latin typeface="Calibri" panose="020F0502020204030204" pitchFamily="34" charset="0"/>
              </a:rPr>
              <a:t>OVS Fall Conference 2015</a:t>
            </a:r>
            <a:endParaRPr lang="en-US" sz="105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56082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ChangeAspect="1"/>
          </p:cNvPicPr>
          <p:nvPr/>
        </p:nvPicPr>
        <p:blipFill>
          <a:blip r:embed="rId4"/>
          <a:stretch>
            <a:fillRect/>
          </a:stretch>
        </p:blipFill>
        <p:spPr>
          <a:xfrm>
            <a:off x="382661" y="1161329"/>
            <a:ext cx="3897679" cy="2658490"/>
          </a:xfrm>
          <a:prstGeom prst="rect">
            <a:avLst/>
          </a:prstGeom>
          <a:ln>
            <a:noFill/>
          </a:ln>
          <a:effectLst>
            <a:outerShdw blurRad="292100" dist="139700" dir="2700000" algn="tl" rotWithShape="0">
              <a:srgbClr val="333333">
                <a:alpha val="65000"/>
              </a:srgbClr>
            </a:outerShdw>
          </a:effectLst>
        </p:spPr>
      </p:pic>
      <p:sp>
        <p:nvSpPr>
          <p:cNvPr id="10" name="AutoShape 2" descr="https://farm5.staticflickr.com/4138/4932655275_7811863fe8_o_d.jpg"/>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itle 4"/>
          <p:cNvSpPr>
            <a:spLocks noGrp="1"/>
          </p:cNvSpPr>
          <p:nvPr>
            <p:ph type="title"/>
          </p:nvPr>
        </p:nvSpPr>
        <p:spPr/>
        <p:txBody>
          <a:bodyPr/>
          <a:lstStyle/>
          <a:p>
            <a:r>
              <a:rPr lang="en-GB" dirty="0"/>
              <a:t>Conclusion</a:t>
            </a:r>
            <a:endParaRPr lang="en-US" dirty="0"/>
          </a:p>
        </p:txBody>
      </p:sp>
      <p:sp>
        <p:nvSpPr>
          <p:cNvPr id="7" name="Rectangle 6"/>
          <p:cNvSpPr/>
          <p:nvPr/>
        </p:nvSpPr>
        <p:spPr>
          <a:xfrm rot="11510">
            <a:off x="580292" y="3824651"/>
            <a:ext cx="7781193" cy="28135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Isosceles Triangle 11"/>
          <p:cNvSpPr/>
          <p:nvPr/>
        </p:nvSpPr>
        <p:spPr>
          <a:xfrm>
            <a:off x="4141176" y="4106005"/>
            <a:ext cx="659423" cy="536331"/>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s://c2.staticflickr.com/4/3927/15397863215_9a01cb04a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784" y="969776"/>
            <a:ext cx="2845498" cy="285391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p:nvSpPr>
        <p:spPr>
          <a:xfrm rot="542808">
            <a:off x="5606485" y="2779929"/>
            <a:ext cx="3336449" cy="707886"/>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4000" b="0" cap="none" spc="0" dirty="0" smtClean="0">
                <a:ln w="0"/>
                <a:solidFill>
                  <a:schemeClr val="accent1"/>
                </a:solidFill>
                <a:effectLst>
                  <a:outerShdw blurRad="38100" dist="25400" dir="5400000" algn="ctr" rotWithShape="0">
                    <a:srgbClr val="6E747A">
                      <a:alpha val="43000"/>
                    </a:srgbClr>
                  </a:outerShdw>
                </a:effectLst>
              </a:rPr>
              <a:t>“It just works”</a:t>
            </a:r>
            <a:endParaRPr lang="en-US" sz="4000" b="0" cap="none" spc="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6"/>
          <a:stretch>
            <a:fillRect/>
          </a:stretch>
        </p:blipFill>
        <p:spPr>
          <a:xfrm rot="1053615">
            <a:off x="4313113" y="592898"/>
            <a:ext cx="2586744" cy="1697551"/>
          </a:xfrm>
          <a:prstGeom prst="rect">
            <a:avLst/>
          </a:prstGeom>
        </p:spPr>
      </p:pic>
      <p:pic>
        <p:nvPicPr>
          <p:cNvPr id="13" name="Picture 12"/>
          <p:cNvPicPr>
            <a:picLocks noChangeAspect="1"/>
          </p:cNvPicPr>
          <p:nvPr/>
        </p:nvPicPr>
        <p:blipFill>
          <a:blip r:embed="rId7"/>
          <a:stretch>
            <a:fillRect/>
          </a:stretch>
        </p:blipFill>
        <p:spPr>
          <a:xfrm rot="542808">
            <a:off x="6528477" y="1095892"/>
            <a:ext cx="2427366" cy="1615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Footer Placeholder 4"/>
          <p:cNvSpPr>
            <a:spLocks noGrp="1"/>
          </p:cNvSpPr>
          <p:nvPr>
            <p:ph type="ftr" sz="quarter" idx="4294967295"/>
          </p:nvPr>
        </p:nvSpPr>
        <p:spPr>
          <a:xfrm>
            <a:off x="3028950" y="4814158"/>
            <a:ext cx="3086100" cy="274637"/>
          </a:xfrm>
          <a:prstGeom prst="rect">
            <a:avLst/>
          </a:prstGeom>
        </p:spPr>
        <p:txBody>
          <a:bodyPr/>
          <a:lstStyle/>
          <a:p>
            <a:pPr algn="ctr"/>
            <a:r>
              <a:rPr lang="it-IT" sz="1050" dirty="0">
                <a:solidFill>
                  <a:schemeClr val="bg1"/>
                </a:solidFill>
                <a:latin typeface="Calibri" panose="020F0502020204030204" pitchFamily="34" charset="0"/>
              </a:rPr>
              <a:t>OVS Fall Conference 2015</a:t>
            </a:r>
            <a:endParaRPr lang="en-US" sz="105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1060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a:t>
            </a:fld>
            <a:endParaRPr lang="en-US" dirty="0"/>
          </a:p>
        </p:txBody>
      </p:sp>
      <p:sp>
        <p:nvSpPr>
          <p:cNvPr id="3" name="Title 2"/>
          <p:cNvSpPr>
            <a:spLocks noGrp="1"/>
          </p:cNvSpPr>
          <p:nvPr>
            <p:ph type="title"/>
          </p:nvPr>
        </p:nvSpPr>
        <p:spPr/>
        <p:txBody>
          <a:bodyPr/>
          <a:lstStyle/>
          <a:p>
            <a:r>
              <a:rPr lang="en-IE" dirty="0" smtClean="0"/>
              <a:t>Who are we?</a:t>
            </a:r>
            <a:endParaRPr lang="en-US" dirty="0"/>
          </a:p>
        </p:txBody>
      </p:sp>
      <p:sp>
        <p:nvSpPr>
          <p:cNvPr id="4" name="Content Placeholder 3"/>
          <p:cNvSpPr>
            <a:spLocks noGrp="1"/>
          </p:cNvSpPr>
          <p:nvPr>
            <p:ph sz="quarter" idx="13"/>
          </p:nvPr>
        </p:nvSpPr>
        <p:spPr/>
        <p:txBody>
          <a:bodyPr/>
          <a:lstStyle/>
          <a:p>
            <a:r>
              <a:rPr lang="en-GB" dirty="0"/>
              <a:t>Thomas F. Herbert </a:t>
            </a:r>
          </a:p>
          <a:p>
            <a:pPr lvl="2"/>
            <a:r>
              <a:rPr lang="en-GB" dirty="0" smtClean="0"/>
              <a:t>Red </a:t>
            </a:r>
            <a:r>
              <a:rPr lang="en-GB" dirty="0"/>
              <a:t>Hat</a:t>
            </a:r>
          </a:p>
          <a:p>
            <a:pPr lvl="2"/>
            <a:r>
              <a:rPr lang="en-GB" dirty="0">
                <a:hlinkClick r:id="rId2"/>
              </a:rPr>
              <a:t>therbert@redhat.com</a:t>
            </a:r>
            <a:endParaRPr lang="en-GB" dirty="0"/>
          </a:p>
          <a:p>
            <a:r>
              <a:rPr lang="en-GB" dirty="0"/>
              <a:t>Kevin Traynor</a:t>
            </a:r>
          </a:p>
          <a:p>
            <a:pPr lvl="2"/>
            <a:r>
              <a:rPr lang="en-GB" dirty="0"/>
              <a:t>Intel</a:t>
            </a:r>
          </a:p>
          <a:p>
            <a:pPr lvl="2"/>
            <a:r>
              <a:rPr lang="en-GB" dirty="0">
                <a:hlinkClick r:id="rId3"/>
              </a:rPr>
              <a:t>kevin.traynor@intel.com</a:t>
            </a:r>
          </a:p>
          <a:p>
            <a:endParaRPr lang="en-US" dirty="0"/>
          </a:p>
        </p:txBody>
      </p:sp>
      <p:sp>
        <p:nvSpPr>
          <p:cNvPr id="5" name="Footer Placeholder 4"/>
          <p:cNvSpPr>
            <a:spLocks noGrp="1"/>
          </p:cNvSpPr>
          <p:nvPr>
            <p:ph type="ftr" sz="quarter" idx="14"/>
          </p:nvPr>
        </p:nvSpPr>
        <p:spPr/>
        <p:txBody>
          <a:bodyPr/>
          <a:lstStyle/>
          <a:p>
            <a:r>
              <a:rPr lang="it-IT" smtClean="0"/>
              <a:t>OVS Fall Conference 2015</a:t>
            </a:r>
            <a:endParaRPr lang="en-US" dirty="0"/>
          </a:p>
        </p:txBody>
      </p:sp>
    </p:spTree>
    <p:extLst>
      <p:ext uri="{BB962C8B-B14F-4D97-AF65-F5344CB8AC3E}">
        <p14:creationId xmlns:p14="http://schemas.microsoft.com/office/powerpoint/2010/main" val="27361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20</a:t>
            </a:fld>
            <a:endParaRPr lang="en-US" dirty="0"/>
          </a:p>
        </p:txBody>
      </p:sp>
      <p:sp>
        <p:nvSpPr>
          <p:cNvPr id="3" name="Title 2"/>
          <p:cNvSpPr>
            <a:spLocks noGrp="1"/>
          </p:cNvSpPr>
          <p:nvPr>
            <p:ph type="title"/>
          </p:nvPr>
        </p:nvSpPr>
        <p:spPr/>
        <p:txBody>
          <a:bodyPr/>
          <a:lstStyle/>
          <a:p>
            <a:r>
              <a:rPr lang="en-IE" dirty="0" smtClean="0"/>
              <a:t>OVS with DPDK </a:t>
            </a:r>
            <a:r>
              <a:rPr lang="en-IE" dirty="0" err="1" smtClean="0"/>
              <a:t>Meetup</a:t>
            </a:r>
            <a:endParaRPr lang="en-US" dirty="0"/>
          </a:p>
        </p:txBody>
      </p:sp>
      <p:sp>
        <p:nvSpPr>
          <p:cNvPr id="4" name="Content Placeholder 3"/>
          <p:cNvSpPr>
            <a:spLocks noGrp="1"/>
          </p:cNvSpPr>
          <p:nvPr>
            <p:ph sz="quarter" idx="13"/>
          </p:nvPr>
        </p:nvSpPr>
        <p:spPr/>
        <p:txBody>
          <a:bodyPr/>
          <a:lstStyle/>
          <a:p>
            <a:endParaRPr lang="en-IE" dirty="0" smtClean="0"/>
          </a:p>
          <a:p>
            <a:endParaRPr lang="en-IE" dirty="0"/>
          </a:p>
          <a:p>
            <a:endParaRPr lang="en-IE" dirty="0" smtClean="0"/>
          </a:p>
          <a:p>
            <a:endParaRPr lang="en-IE" dirty="0"/>
          </a:p>
          <a:p>
            <a:endParaRPr lang="en-IE" dirty="0" smtClean="0"/>
          </a:p>
          <a:p>
            <a:endParaRPr lang="en-IE" dirty="0"/>
          </a:p>
          <a:p>
            <a:pPr marL="285750" indent="-285750">
              <a:buFont typeface="Arial" panose="020B0604020202020204" pitchFamily="34" charset="0"/>
              <a:buChar char="•"/>
            </a:pPr>
            <a:endParaRPr lang="en-US" dirty="0" smtClean="0">
              <a:hlinkClick r:id="rId2"/>
            </a:endParaRPr>
          </a:p>
          <a:p>
            <a:pPr algn="ctr"/>
            <a:r>
              <a:rPr lang="en-US" dirty="0" smtClean="0">
                <a:hlinkClick r:id="rId2"/>
              </a:rPr>
              <a:t>https</a:t>
            </a:r>
            <a:r>
              <a:rPr lang="en-US" dirty="0">
                <a:hlinkClick r:id="rId2"/>
              </a:rPr>
              <a:t>://www.eventbrite.com/e/ovs-with-dpdk-meetup-tickets-19216389739</a:t>
            </a:r>
            <a:endParaRPr lang="en-US" dirty="0"/>
          </a:p>
          <a:p>
            <a:endParaRPr lang="en-US" dirty="0"/>
          </a:p>
        </p:txBody>
      </p:sp>
      <p:sp>
        <p:nvSpPr>
          <p:cNvPr id="5" name="Footer Placeholder 4"/>
          <p:cNvSpPr>
            <a:spLocks noGrp="1"/>
          </p:cNvSpPr>
          <p:nvPr>
            <p:ph type="ftr" sz="quarter" idx="14"/>
          </p:nvPr>
        </p:nvSpPr>
        <p:spPr/>
        <p:txBody>
          <a:bodyPr/>
          <a:lstStyle/>
          <a:p>
            <a:r>
              <a:rPr lang="it-IT" smtClean="0"/>
              <a:t>OVS Fall Conference 2015</a:t>
            </a:r>
            <a:endParaRPr lang="en-US" dirty="0"/>
          </a:p>
        </p:txBody>
      </p:sp>
      <p:pic>
        <p:nvPicPr>
          <p:cNvPr id="7" name="Picture 6"/>
          <p:cNvPicPr>
            <a:picLocks noChangeAspect="1"/>
          </p:cNvPicPr>
          <p:nvPr/>
        </p:nvPicPr>
        <p:blipFill>
          <a:blip r:embed="rId3"/>
          <a:stretch>
            <a:fillRect/>
          </a:stretch>
        </p:blipFill>
        <p:spPr>
          <a:xfrm>
            <a:off x="5920740" y="746761"/>
            <a:ext cx="2549832" cy="3424718"/>
          </a:xfrm>
          <a:prstGeom prst="rect">
            <a:avLst/>
          </a:prstGeom>
        </p:spPr>
      </p:pic>
      <p:pic>
        <p:nvPicPr>
          <p:cNvPr id="8" name="Picture 7"/>
          <p:cNvPicPr>
            <a:picLocks noChangeAspect="1"/>
          </p:cNvPicPr>
          <p:nvPr/>
        </p:nvPicPr>
        <p:blipFill>
          <a:blip r:embed="rId4"/>
          <a:stretch>
            <a:fillRect/>
          </a:stretch>
        </p:blipFill>
        <p:spPr>
          <a:xfrm>
            <a:off x="576491" y="743189"/>
            <a:ext cx="4130982" cy="3428290"/>
          </a:xfrm>
          <a:prstGeom prst="rect">
            <a:avLst/>
          </a:prstGeom>
          <a:ln>
            <a:solidFill>
              <a:schemeClr val="bg1">
                <a:lumMod val="50000"/>
              </a:schemeClr>
            </a:solidFill>
          </a:ln>
        </p:spPr>
      </p:pic>
    </p:spTree>
    <p:extLst>
      <p:ext uri="{BB962C8B-B14F-4D97-AF65-F5344CB8AC3E}">
        <p14:creationId xmlns:p14="http://schemas.microsoft.com/office/powerpoint/2010/main" val="7159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Legal Disclaimer</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21</a:t>
            </a:fld>
            <a:endParaRPr lang="en-US" dirty="0"/>
          </a:p>
        </p:txBody>
      </p:sp>
      <p:sp>
        <p:nvSpPr>
          <p:cNvPr id="6" name="Content Placeholder 8"/>
          <p:cNvSpPr txBox="1">
            <a:spLocks/>
          </p:cNvSpPr>
          <p:nvPr/>
        </p:nvSpPr>
        <p:spPr>
          <a:xfrm>
            <a:off x="1036112" y="1159435"/>
            <a:ext cx="6327057" cy="2410304"/>
          </a:xfrm>
          <a:prstGeom prst="rect">
            <a:avLst/>
          </a:prstGeom>
        </p:spPr>
        <p:txBody>
          <a:bodyPr/>
          <a:lstStyle>
            <a:lvl1pPr marL="0" indent="0" algn="l" defTabSz="609585" rtl="0" eaLnBrk="0" fontAlgn="base" hangingPunct="0">
              <a:spcBef>
                <a:spcPts val="1600"/>
              </a:spcBef>
              <a:spcAft>
                <a:spcPct val="0"/>
              </a:spcAft>
              <a:buFont typeface="Arial" panose="020B0604020202020204" pitchFamily="34" charset="0"/>
              <a:defRPr sz="2667" kern="1200">
                <a:solidFill>
                  <a:srgbClr val="0071C5"/>
                </a:solidFill>
                <a:latin typeface="Intel Clear" panose="020B0604020203020204" pitchFamily="34" charset="0"/>
                <a:ea typeface="Geneva" charset="0"/>
                <a:cs typeface="Neo Sans Intel"/>
              </a:defRPr>
            </a:lvl1pPr>
            <a:lvl2pPr marL="300559" indent="-300559" algn="l" defTabSz="609585" rtl="0" eaLnBrk="0" fontAlgn="base" hangingPunct="0">
              <a:spcBef>
                <a:spcPts val="1067"/>
              </a:spcBef>
              <a:spcAft>
                <a:spcPct val="0"/>
              </a:spcAft>
              <a:buFont typeface="Arial" panose="020B0604020202020204" pitchFamily="34" charset="0"/>
              <a:buChar char="•"/>
              <a:defRPr sz="2400" kern="1200">
                <a:solidFill>
                  <a:schemeClr val="tx2"/>
                </a:solidFill>
                <a:latin typeface="Intel Clear" panose="020B0604020203020204" pitchFamily="34" charset="0"/>
                <a:ea typeface="Geneva" charset="0"/>
                <a:cs typeface="Neo Sans Intel Medium"/>
              </a:defRPr>
            </a:lvl2pPr>
            <a:lvl3pPr marL="761981" indent="-304792" algn="l" defTabSz="609585" rtl="0" eaLnBrk="0" fontAlgn="base" hangingPunct="0">
              <a:spcBef>
                <a:spcPts val="0"/>
              </a:spcBef>
              <a:spcAft>
                <a:spcPct val="0"/>
              </a:spcAft>
              <a:buFont typeface="Arial" panose="020B0604020202020204" pitchFamily="34" charset="0"/>
              <a:buChar char="•"/>
              <a:defRPr sz="2133" kern="1200" baseline="0">
                <a:solidFill>
                  <a:schemeClr val="tx2"/>
                </a:solidFill>
                <a:latin typeface="Intel Clear" panose="020B0604020203020204" pitchFamily="34" charset="0"/>
                <a:ea typeface="Geneva" charset="0"/>
                <a:cs typeface="Neo Sans Intel"/>
              </a:defRPr>
            </a:lvl3pPr>
            <a:lvl4pPr marL="1293252" indent="-304792" algn="l" defTabSz="609585" rtl="0" eaLnBrk="0" fontAlgn="base" hangingPunct="0">
              <a:spcBef>
                <a:spcPts val="0"/>
              </a:spcBef>
              <a:spcAft>
                <a:spcPct val="0"/>
              </a:spcAft>
              <a:buFont typeface="Arial" panose="020B0604020202020204" pitchFamily="34" charset="0"/>
              <a:buChar char="•"/>
              <a:defRPr sz="1867" kern="1200">
                <a:solidFill>
                  <a:schemeClr val="tx2"/>
                </a:solidFill>
                <a:latin typeface="Intel Clear" panose="020B0604020203020204" pitchFamily="34" charset="0"/>
                <a:ea typeface="Neo Sans Intel" charset="0"/>
                <a:cs typeface="Neo Sans Intel"/>
              </a:defRPr>
            </a:lvl4pPr>
            <a:lvl5pPr marL="1758907" indent="-304792" algn="l" defTabSz="609585" rtl="0" eaLnBrk="0" fontAlgn="base" hangingPunct="0">
              <a:spcBef>
                <a:spcPts val="0"/>
              </a:spcBef>
              <a:spcAft>
                <a:spcPct val="0"/>
              </a:spcAft>
              <a:buFont typeface="Arial" panose="020B0604020202020204" pitchFamily="34" charset="0"/>
              <a:buChar char="•"/>
              <a:defRPr sz="1867" kern="1200">
                <a:solidFill>
                  <a:schemeClr val="tx2"/>
                </a:solidFill>
                <a:latin typeface="Intel Clear" panose="020B0604020203020204" pitchFamily="34" charset="0"/>
                <a:ea typeface="Neo Sans Intel" charset="0"/>
                <a:cs typeface="Neo Sans Inte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spcBef>
                <a:spcPts val="225"/>
              </a:spcBef>
            </a:pPr>
            <a:r>
              <a:rPr lang="en-US" altLang="ja-JP" sz="600" dirty="0"/>
              <a:t>INFORMATION IN THIS DOCUMENT IS PROVIDED IN CONNECTION WITH INTEL PRODUCTS. NO LICENSE, EXPRESS OR IMPLIED, BY ESTOPPEL OR OTHERWISE, TO ANY INTELLECTUAL PROPERTY RIGHTS IS GRANTED BY THIS DOCUMENT. EXCEPT AS PROVIDED IN INTEL'S TERMS AND CONDITIONS OF SALE FOR SUCH PRODUCTS, INTEL ASSUMES NO LIABILITY WHATSOEVER AND INTEL DISCLAIMS ANY EXPRESS OR IMPLIED WARRANTY, RELATING TO SALE AND/OR USE OF INTEL PRODUCTS INCLUDING LIABILITY OR WARRANTIES RELATING TO FITNESS FOR A PARTICULAR PURPOSE, MERCHANTABILITY, OR INFRINGEMENT OF ANY PATENT, COPYRIGHT OR OTHER INTELLECTUAL PROPERTY RIGHT. </a:t>
            </a:r>
          </a:p>
          <a:p>
            <a:pPr>
              <a:spcBef>
                <a:spcPts val="225"/>
              </a:spcBef>
            </a:pPr>
            <a:r>
              <a:rPr lang="en-US" altLang="ja-JP" sz="600" dirty="0"/>
              <a:t>A "Mission Critical Application" is any application in which failure of the Intel Product could result, directly or indirectly, in personal injury or death. SHOULD YOU PURCHASE OR USE INTEL'S PRODUCTS FOR ANY SUCH MISSION CRITICAL APPLICATION, YOU SHALL INDEMNIFY AND HOLD INTEL AND ITS SUBSIDIARIES, SUBCONTRACTORS AND AFFILIATES, AND THE DIRECTORS, OFFICERS, AND EMPLOYEES OF EACH, HARMLESS AGAINST ALL CLAIMS COSTS, DAMAGES, AND EXPENSES AND REASONABLE ATTORNEYS' FEES ARISING OUT OF, DIRECTLY OR INDIRECTLY, ANY CLAIM OF PRODUCT LIABILITY, PERSONAL INJURY, OR DEATH ARISING IN ANY WAY OUT OF SUCH MISSION CRITICAL APPLICATION, WHETHER OR NOT INTEL OR ITS SUBCONTRACTOR WAS NEGLIGENT IN THE DESIGN, MANUFACTURE, OR WARNING OF THE INTEL PRODUCT OR ANY OF ITS PARTS. </a:t>
            </a:r>
          </a:p>
          <a:p>
            <a:pPr>
              <a:spcBef>
                <a:spcPts val="225"/>
              </a:spcBef>
            </a:pPr>
            <a:r>
              <a:rPr lang="en-US" altLang="ja-JP" sz="600" dirty="0"/>
              <a:t>Intel may make changes to specifications and product descriptions at any time, without notice. Designers must not rely on the absence or characteristics of any features or instructions marked "reserved" or "undefined". Intel reserves these for future definition and shall have no responsibility whatsoever for conflicts or incompatibilities arising from future changes to them. The information here is subject to change without notice. Do not finalize a design with this information. </a:t>
            </a:r>
          </a:p>
          <a:p>
            <a:pPr>
              <a:spcBef>
                <a:spcPts val="225"/>
              </a:spcBef>
            </a:pPr>
            <a:r>
              <a:rPr lang="en-US" altLang="ja-JP" sz="600" dirty="0"/>
              <a:t>The products described in this document may contain design defects or errors known as errata which may cause the product to deviate from published specifications. Current characterized errata are available on request. </a:t>
            </a:r>
          </a:p>
          <a:p>
            <a:pPr>
              <a:spcBef>
                <a:spcPts val="225"/>
              </a:spcBef>
            </a:pPr>
            <a:r>
              <a:rPr lang="en-US" altLang="ja-JP" sz="600" dirty="0"/>
              <a:t>Contact your local Intel sales office or your distributor to obtain the latest specifications and before placing your product order. </a:t>
            </a:r>
          </a:p>
          <a:p>
            <a:pPr>
              <a:spcBef>
                <a:spcPts val="225"/>
              </a:spcBef>
            </a:pPr>
            <a:r>
              <a:rPr lang="en-US" altLang="ja-JP" sz="600" dirty="0"/>
              <a:t>Copies of documents which have an order number and are referenced in this document, or other Intel literature, may be obtained by calling 1-800-548-4725, or go to: www.intel.com/design/literature.htm</a:t>
            </a:r>
          </a:p>
          <a:p>
            <a:pPr>
              <a:spcBef>
                <a:spcPts val="225"/>
              </a:spcBef>
            </a:pPr>
            <a:r>
              <a:rPr lang="en-US" sz="600" dirty="0"/>
              <a:t>Intel processor numbers are not a measure of performance. Processor numbers differentiate features within each processor family, not across different processor families: Go to: Learn About Intel® Processor Numbers</a:t>
            </a:r>
          </a:p>
          <a:p>
            <a:pPr>
              <a:spcBef>
                <a:spcPts val="225"/>
              </a:spcBef>
            </a:pPr>
            <a:r>
              <a:rPr lang="en-US" sz="600" dirty="0"/>
              <a:t>Intel, the Intel logo, Itanium, Intel Atom, Intel Xeon Phi, Intel </a:t>
            </a:r>
            <a:r>
              <a:rPr lang="en-US" sz="600" dirty="0" err="1"/>
              <a:t>AppUp</a:t>
            </a:r>
            <a:r>
              <a:rPr lang="en-US" sz="600" dirty="0"/>
              <a:t>, and Xeon are trademarks of Intel Corporation in the U.S. and/or other countries.</a:t>
            </a:r>
          </a:p>
          <a:p>
            <a:pPr>
              <a:spcBef>
                <a:spcPts val="225"/>
              </a:spcBef>
            </a:pPr>
            <a:r>
              <a:rPr lang="en-US" sz="600" dirty="0"/>
              <a:t>*Other names and brands may be claimed as the property of others.</a:t>
            </a:r>
          </a:p>
          <a:p>
            <a:pPr>
              <a:spcBef>
                <a:spcPts val="225"/>
              </a:spcBef>
            </a:pPr>
            <a:r>
              <a:rPr lang="en-US" sz="600" dirty="0"/>
              <a:t>Copyright © 2014 Intel Corporation. All rights reserved</a:t>
            </a:r>
          </a:p>
          <a:p>
            <a:pPr>
              <a:spcBef>
                <a:spcPts val="225"/>
              </a:spcBef>
            </a:pPr>
            <a:endParaRPr lang="en-US" sz="600" dirty="0"/>
          </a:p>
        </p:txBody>
      </p:sp>
    </p:spTree>
    <p:extLst>
      <p:ext uri="{BB962C8B-B14F-4D97-AF65-F5344CB8AC3E}">
        <p14:creationId xmlns:p14="http://schemas.microsoft.com/office/powerpoint/2010/main" val="208553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Q</a:t>
            </a:r>
            <a:r>
              <a:rPr lang="en-GB" dirty="0" smtClean="0"/>
              <a:t>uestions?</a:t>
            </a:r>
            <a:endParaRPr lang="en-GB" dirty="0"/>
          </a:p>
        </p:txBody>
      </p:sp>
    </p:spTree>
    <p:extLst>
      <p:ext uri="{BB962C8B-B14F-4D97-AF65-F5344CB8AC3E}">
        <p14:creationId xmlns:p14="http://schemas.microsoft.com/office/powerpoint/2010/main" val="203994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3</a:t>
            </a:fld>
            <a:endParaRPr lang="en-US" dirty="0"/>
          </a:p>
        </p:txBody>
      </p:sp>
      <p:sp>
        <p:nvSpPr>
          <p:cNvPr id="3" name="Title 2"/>
          <p:cNvSpPr>
            <a:spLocks noGrp="1"/>
          </p:cNvSpPr>
          <p:nvPr>
            <p:ph type="title"/>
          </p:nvPr>
        </p:nvSpPr>
        <p:spPr/>
        <p:txBody>
          <a:bodyPr/>
          <a:lstStyle/>
          <a:p>
            <a:r>
              <a:rPr lang="en-US" dirty="0"/>
              <a:t>Open </a:t>
            </a:r>
            <a:r>
              <a:rPr lang="en-US" dirty="0" err="1"/>
              <a:t>vSwitch</a:t>
            </a:r>
            <a:r>
              <a:rPr lang="en-US" dirty="0"/>
              <a:t> with DPDK</a:t>
            </a:r>
          </a:p>
        </p:txBody>
      </p:sp>
      <p:sp>
        <p:nvSpPr>
          <p:cNvPr id="5" name="Footer Placeholder 4"/>
          <p:cNvSpPr>
            <a:spLocks noGrp="1"/>
          </p:cNvSpPr>
          <p:nvPr>
            <p:ph type="ftr" sz="quarter" idx="14"/>
          </p:nvPr>
        </p:nvSpPr>
        <p:spPr/>
        <p:txBody>
          <a:bodyPr/>
          <a:lstStyle/>
          <a:p>
            <a:r>
              <a:rPr lang="it-IT" smtClean="0"/>
              <a:t>OVS Fall Conference 2015</a:t>
            </a:r>
            <a:endParaRPr lang="en-US" dirty="0"/>
          </a:p>
        </p:txBody>
      </p:sp>
      <p:grpSp>
        <p:nvGrpSpPr>
          <p:cNvPr id="6" name="Group 5"/>
          <p:cNvGrpSpPr/>
          <p:nvPr/>
        </p:nvGrpSpPr>
        <p:grpSpPr>
          <a:xfrm>
            <a:off x="732563" y="792480"/>
            <a:ext cx="7664677" cy="3950970"/>
            <a:chOff x="754903" y="985917"/>
            <a:chExt cx="7696449" cy="3792391"/>
          </a:xfrm>
        </p:grpSpPr>
        <p:sp>
          <p:nvSpPr>
            <p:cNvPr id="7" name="Rectangle 6"/>
            <p:cNvSpPr/>
            <p:nvPr/>
          </p:nvSpPr>
          <p:spPr>
            <a:xfrm>
              <a:off x="754903" y="985917"/>
              <a:ext cx="3520911" cy="1817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r>
                <a:rPr lang="en-GB" dirty="0" smtClean="0"/>
                <a:t>User space</a:t>
              </a:r>
              <a:endParaRPr lang="en-US" dirty="0"/>
            </a:p>
          </p:txBody>
        </p:sp>
        <p:sp>
          <p:nvSpPr>
            <p:cNvPr id="8" name="Rounded Rectangle 7"/>
            <p:cNvSpPr/>
            <p:nvPr/>
          </p:nvSpPr>
          <p:spPr>
            <a:xfrm>
              <a:off x="868024" y="1544454"/>
              <a:ext cx="3256520" cy="1132027"/>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Openflow</a:t>
              </a:r>
              <a:r>
                <a:rPr lang="en-GB" dirty="0" smtClean="0"/>
                <a:t> Processing</a:t>
              </a:r>
              <a:endParaRPr lang="en-US" dirty="0"/>
            </a:p>
          </p:txBody>
        </p:sp>
        <p:sp>
          <p:nvSpPr>
            <p:cNvPr id="9" name="Rectangle 8"/>
            <p:cNvSpPr/>
            <p:nvPr/>
          </p:nvSpPr>
          <p:spPr>
            <a:xfrm>
              <a:off x="754903" y="2857579"/>
              <a:ext cx="3520911" cy="1817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r>
                <a:rPr lang="en-GB" dirty="0" smtClean="0"/>
                <a:t>Kernel space</a:t>
              </a:r>
              <a:endParaRPr lang="en-US" dirty="0"/>
            </a:p>
          </p:txBody>
        </p:sp>
        <p:sp>
          <p:nvSpPr>
            <p:cNvPr id="10" name="Rounded Rectangle 9"/>
            <p:cNvSpPr/>
            <p:nvPr/>
          </p:nvSpPr>
          <p:spPr>
            <a:xfrm>
              <a:off x="906835" y="3240621"/>
              <a:ext cx="3167702" cy="1293235"/>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2250229" y="4434544"/>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200" dirty="0" smtClean="0">
                  <a:solidFill>
                    <a:schemeClr val="bg1"/>
                  </a:solidFill>
                </a:rPr>
                <a:t>NIC</a:t>
              </a:r>
              <a:endParaRPr lang="en-US" sz="1200" dirty="0">
                <a:solidFill>
                  <a:schemeClr val="bg1"/>
                </a:solidFill>
              </a:endParaRPr>
            </a:p>
          </p:txBody>
        </p:sp>
        <p:sp>
          <p:nvSpPr>
            <p:cNvPr id="12" name="Rounded Rectangle 11"/>
            <p:cNvSpPr/>
            <p:nvPr/>
          </p:nvSpPr>
          <p:spPr>
            <a:xfrm>
              <a:off x="3551423" y="4424896"/>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200" dirty="0" smtClean="0">
                  <a:solidFill>
                    <a:schemeClr val="bg1"/>
                  </a:solidFill>
                </a:rPr>
                <a:t>NIC</a:t>
              </a:r>
              <a:endParaRPr lang="en-US" sz="1200" dirty="0">
                <a:solidFill>
                  <a:schemeClr val="bg1"/>
                </a:solidFill>
              </a:endParaRPr>
            </a:p>
          </p:txBody>
        </p:sp>
        <p:sp>
          <p:nvSpPr>
            <p:cNvPr id="13" name="Rounded Rectangle 12"/>
            <p:cNvSpPr/>
            <p:nvPr/>
          </p:nvSpPr>
          <p:spPr>
            <a:xfrm>
              <a:off x="876346" y="4438943"/>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200" dirty="0" smtClean="0">
                  <a:solidFill>
                    <a:schemeClr val="bg1"/>
                  </a:solidFill>
                </a:rPr>
                <a:t>NIC</a:t>
              </a:r>
              <a:endParaRPr lang="en-US" sz="1200" dirty="0">
                <a:solidFill>
                  <a:schemeClr val="bg1"/>
                </a:solidFill>
              </a:endParaRPr>
            </a:p>
          </p:txBody>
        </p:sp>
        <p:sp>
          <p:nvSpPr>
            <p:cNvPr id="14" name="Rounded Rectangle 13"/>
            <p:cNvSpPr/>
            <p:nvPr/>
          </p:nvSpPr>
          <p:spPr>
            <a:xfrm rot="5400000">
              <a:off x="781980" y="2886779"/>
              <a:ext cx="1058356" cy="339365"/>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dirty="0" smtClean="0"/>
                <a:t>Netlink</a:t>
              </a:r>
              <a:endParaRPr lang="en-US" dirty="0"/>
            </a:p>
          </p:txBody>
        </p:sp>
        <p:sp>
          <p:nvSpPr>
            <p:cNvPr id="15" name="Rounded Rectangle 14"/>
            <p:cNvSpPr/>
            <p:nvPr/>
          </p:nvSpPr>
          <p:spPr>
            <a:xfrm>
              <a:off x="1538897" y="3327707"/>
              <a:ext cx="2220302" cy="533049"/>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Megaflow</a:t>
              </a:r>
              <a:r>
                <a:rPr lang="en-GB" dirty="0" smtClean="0"/>
                <a:t> Cache</a:t>
              </a:r>
              <a:endParaRPr lang="en-US" dirty="0"/>
            </a:p>
          </p:txBody>
        </p:sp>
        <p:sp>
          <p:nvSpPr>
            <p:cNvPr id="16" name="Rounded Rectangle 15"/>
            <p:cNvSpPr/>
            <p:nvPr/>
          </p:nvSpPr>
          <p:spPr>
            <a:xfrm>
              <a:off x="1538897" y="3885992"/>
              <a:ext cx="2220302" cy="533049"/>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Microflow</a:t>
              </a:r>
              <a:r>
                <a:rPr lang="en-GB" dirty="0" smtClean="0"/>
                <a:t> Cache</a:t>
              </a:r>
              <a:endParaRPr lang="en-US" dirty="0"/>
            </a:p>
          </p:txBody>
        </p:sp>
        <p:sp>
          <p:nvSpPr>
            <p:cNvPr id="17" name="Rectangle 16"/>
            <p:cNvSpPr/>
            <p:nvPr/>
          </p:nvSpPr>
          <p:spPr>
            <a:xfrm>
              <a:off x="4930441" y="995560"/>
              <a:ext cx="3520911" cy="1817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t"/>
            <a:lstStyle/>
            <a:p>
              <a:pPr algn="ctr"/>
              <a:r>
                <a:rPr lang="en-GB" dirty="0" smtClean="0"/>
                <a:t>User space</a:t>
              </a:r>
              <a:endParaRPr lang="en-US" dirty="0"/>
            </a:p>
          </p:txBody>
        </p:sp>
        <p:sp>
          <p:nvSpPr>
            <p:cNvPr id="18" name="Rounded Rectangle 17"/>
            <p:cNvSpPr/>
            <p:nvPr/>
          </p:nvSpPr>
          <p:spPr>
            <a:xfrm>
              <a:off x="5043562" y="1554097"/>
              <a:ext cx="3256520" cy="1132027"/>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dirty="0" err="1" smtClean="0"/>
                <a:t>Openflow</a:t>
              </a:r>
              <a:r>
                <a:rPr lang="en-GB" dirty="0" smtClean="0"/>
                <a:t> Processing</a:t>
              </a:r>
              <a:endParaRPr lang="en-US" dirty="0"/>
            </a:p>
          </p:txBody>
        </p:sp>
        <p:sp>
          <p:nvSpPr>
            <p:cNvPr id="19" name="Rectangle 18"/>
            <p:cNvSpPr/>
            <p:nvPr/>
          </p:nvSpPr>
          <p:spPr>
            <a:xfrm>
              <a:off x="4930441" y="2867222"/>
              <a:ext cx="3520911" cy="1817016"/>
            </a:xfrm>
            <a:prstGeom prst="rect">
              <a:avLst/>
            </a:prstGeom>
            <a:solidFill>
              <a:schemeClr val="accent1">
                <a:alpha val="8000"/>
              </a:schemeClr>
            </a:solidFill>
            <a:ln>
              <a:noFill/>
            </a:ln>
          </p:spPr>
          <p:style>
            <a:lnRef idx="1">
              <a:schemeClr val="accent2"/>
            </a:lnRef>
            <a:fillRef idx="3">
              <a:schemeClr val="accent2"/>
            </a:fillRef>
            <a:effectRef idx="2">
              <a:schemeClr val="accent2"/>
            </a:effectRef>
            <a:fontRef idx="minor">
              <a:schemeClr val="lt1"/>
            </a:fontRef>
          </p:style>
          <p:txBody>
            <a:bodyPr rtlCol="0" anchor="t"/>
            <a:lstStyle/>
            <a:p>
              <a:pPr algn="ctr"/>
              <a:r>
                <a:rPr lang="en-GB" dirty="0" smtClean="0"/>
                <a:t>Kernel space</a:t>
              </a:r>
              <a:endParaRPr lang="en-US" dirty="0"/>
            </a:p>
          </p:txBody>
        </p:sp>
        <p:sp>
          <p:nvSpPr>
            <p:cNvPr id="20" name="Rounded Rectangle 19"/>
            <p:cNvSpPr/>
            <p:nvPr/>
          </p:nvSpPr>
          <p:spPr>
            <a:xfrm>
              <a:off x="5082373" y="2080769"/>
              <a:ext cx="3167702" cy="476767"/>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ounded Rectangle 20"/>
            <p:cNvSpPr/>
            <p:nvPr/>
          </p:nvSpPr>
          <p:spPr>
            <a:xfrm>
              <a:off x="5244348" y="2529815"/>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00" dirty="0" smtClean="0"/>
                <a:t>PMD</a:t>
              </a:r>
              <a:endParaRPr lang="en-US" sz="1000" dirty="0"/>
            </a:p>
          </p:txBody>
        </p:sp>
        <p:sp>
          <p:nvSpPr>
            <p:cNvPr id="22" name="Rounded Rectangle 21"/>
            <p:cNvSpPr/>
            <p:nvPr/>
          </p:nvSpPr>
          <p:spPr>
            <a:xfrm>
              <a:off x="7449486" y="2529815"/>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00" dirty="0" smtClean="0"/>
                <a:t>PMD</a:t>
              </a:r>
              <a:endParaRPr lang="en-US" sz="1000" dirty="0"/>
            </a:p>
          </p:txBody>
        </p:sp>
        <p:sp>
          <p:nvSpPr>
            <p:cNvPr id="23" name="Rounded Rectangle 22"/>
            <p:cNvSpPr/>
            <p:nvPr/>
          </p:nvSpPr>
          <p:spPr>
            <a:xfrm>
              <a:off x="6419238" y="2529815"/>
              <a:ext cx="530258" cy="33936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GB" sz="1000" dirty="0" smtClean="0"/>
                <a:t>PMD</a:t>
              </a:r>
              <a:endParaRPr lang="en-US" sz="1000" dirty="0"/>
            </a:p>
          </p:txBody>
        </p:sp>
        <p:sp>
          <p:nvSpPr>
            <p:cNvPr id="24" name="Rounded Rectangle 23"/>
            <p:cNvSpPr/>
            <p:nvPr/>
          </p:nvSpPr>
          <p:spPr>
            <a:xfrm>
              <a:off x="5735441" y="2105664"/>
              <a:ext cx="1944532" cy="19645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Megaflow</a:t>
              </a:r>
              <a:r>
                <a:rPr lang="en-GB" dirty="0" smtClean="0"/>
                <a:t> Cache</a:t>
              </a:r>
              <a:endParaRPr lang="en-US" dirty="0"/>
            </a:p>
          </p:txBody>
        </p:sp>
        <p:sp>
          <p:nvSpPr>
            <p:cNvPr id="25" name="Rounded Rectangle 24"/>
            <p:cNvSpPr/>
            <p:nvPr/>
          </p:nvSpPr>
          <p:spPr>
            <a:xfrm>
              <a:off x="5735441" y="2344634"/>
              <a:ext cx="1944532" cy="196457"/>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smtClean="0"/>
                <a:t>Microflow</a:t>
              </a:r>
              <a:r>
                <a:rPr lang="en-GB" dirty="0" smtClean="0"/>
                <a:t> Cache</a:t>
              </a:r>
              <a:endParaRPr lang="en-US" dirty="0"/>
            </a:p>
          </p:txBody>
        </p:sp>
      </p:grpSp>
    </p:spTree>
    <p:extLst>
      <p:ext uri="{BB962C8B-B14F-4D97-AF65-F5344CB8AC3E}">
        <p14:creationId xmlns:p14="http://schemas.microsoft.com/office/powerpoint/2010/main" val="135506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3360" y="477520"/>
            <a:ext cx="8663942" cy="4287520"/>
            <a:chOff x="8741" y="271907"/>
            <a:chExt cx="9173361" cy="4864034"/>
          </a:xfrm>
        </p:grpSpPr>
        <p:sp>
          <p:nvSpPr>
            <p:cNvPr id="134" name="Rounded Rectangle 133"/>
            <p:cNvSpPr/>
            <p:nvPr/>
          </p:nvSpPr>
          <p:spPr bwMode="auto">
            <a:xfrm>
              <a:off x="8741" y="1471045"/>
              <a:ext cx="9112400" cy="3664896"/>
            </a:xfrm>
            <a:prstGeom prst="roundRect">
              <a:avLst>
                <a:gd name="adj" fmla="val 4816"/>
              </a:avLst>
            </a:prstGeom>
            <a:ln w="50800">
              <a:prstDash val="dash"/>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62" name="Rounded Rectangle 70"/>
            <p:cNvSpPr>
              <a:spLocks noChangeArrowheads="1"/>
            </p:cNvSpPr>
            <p:nvPr/>
          </p:nvSpPr>
          <p:spPr bwMode="auto">
            <a:xfrm>
              <a:off x="3350768" y="2460559"/>
              <a:ext cx="4058162" cy="1970691"/>
            </a:xfrm>
            <a:prstGeom prst="roundRect">
              <a:avLst>
                <a:gd name="adj" fmla="val 3617"/>
              </a:avLst>
            </a:prstGeom>
            <a:ln w="19050" cmpd="sng"/>
          </p:spPr>
          <p:style>
            <a:lnRef idx="3">
              <a:schemeClr val="lt1"/>
            </a:lnRef>
            <a:fillRef idx="1">
              <a:schemeClr val="accent1"/>
            </a:fillRef>
            <a:effectRef idx="1">
              <a:schemeClr val="accent1"/>
            </a:effectRef>
            <a:fontRef idx="minor">
              <a:schemeClr val="lt1"/>
            </a:fontRef>
          </p:style>
          <p:txBody>
            <a:bodyPr vert="vert270" lIns="49864" tIns="0" rIns="49864" bIns="0" spcCol="1512" anchor="t" anchorCtr="1"/>
            <a:lstStyle/>
            <a:p>
              <a:pPr defTabSz="581749">
                <a:lnSpc>
                  <a:spcPct val="90000"/>
                </a:lnSpc>
                <a:spcBef>
                  <a:spcPts val="251"/>
                </a:spcBef>
                <a:spcAft>
                  <a:spcPts val="251"/>
                </a:spcAft>
                <a:buClr>
                  <a:prstClr val="black"/>
                </a:buClr>
                <a:defRPr/>
              </a:pPr>
              <a:r>
                <a:rPr lang="en-US" altLang="en-US" sz="1400" kern="0" dirty="0">
                  <a:solidFill>
                    <a:schemeClr val="bg1"/>
                  </a:solidFill>
                  <a:effectLst>
                    <a:outerShdw blurRad="38100" dist="38100" dir="2700000" algn="tl">
                      <a:srgbClr val="000000">
                        <a:alpha val="43137"/>
                      </a:srgbClr>
                    </a:outerShdw>
                  </a:effectLst>
                  <a:latin typeface="Arial"/>
                  <a:cs typeface="Arial"/>
                </a:rPr>
                <a:t>netdev</a:t>
              </a:r>
            </a:p>
          </p:txBody>
        </p:sp>
        <p:pic>
          <p:nvPicPr>
            <p:cNvPr id="38" name="Picture 37"/>
            <p:cNvPicPr>
              <a:picLocks noChangeAspect="1"/>
            </p:cNvPicPr>
            <p:nvPr/>
          </p:nvPicPr>
          <p:blipFill>
            <a:blip r:embed="rId4"/>
            <a:stretch>
              <a:fillRect/>
            </a:stretch>
          </p:blipFill>
          <p:spPr>
            <a:xfrm>
              <a:off x="6462718" y="4540076"/>
              <a:ext cx="786875" cy="467120"/>
            </a:xfrm>
            <a:prstGeom prst="rect">
              <a:avLst/>
            </a:prstGeom>
          </p:spPr>
        </p:pic>
        <p:pic>
          <p:nvPicPr>
            <p:cNvPr id="96" name="Picture 95"/>
            <p:cNvPicPr>
              <a:picLocks noChangeAspect="1"/>
            </p:cNvPicPr>
            <p:nvPr/>
          </p:nvPicPr>
          <p:blipFill>
            <a:blip r:embed="rId5"/>
            <a:stretch>
              <a:fillRect/>
            </a:stretch>
          </p:blipFill>
          <p:spPr>
            <a:xfrm>
              <a:off x="135205" y="271907"/>
              <a:ext cx="805314" cy="966667"/>
            </a:xfrm>
            <a:prstGeom prst="rect">
              <a:avLst/>
            </a:prstGeom>
          </p:spPr>
        </p:pic>
        <p:sp>
          <p:nvSpPr>
            <p:cNvPr id="23" name="Flowchart: Multidocument 22"/>
            <p:cNvSpPr/>
            <p:nvPr/>
          </p:nvSpPr>
          <p:spPr bwMode="auto">
            <a:xfrm>
              <a:off x="135485" y="1667719"/>
              <a:ext cx="799467" cy="676556"/>
            </a:xfrm>
            <a:prstGeom prst="flowChartMultidocument">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pic>
          <p:nvPicPr>
            <p:cNvPr id="92" name="Picture 91"/>
            <p:cNvPicPr>
              <a:picLocks noChangeAspect="1"/>
            </p:cNvPicPr>
            <p:nvPr/>
          </p:nvPicPr>
          <p:blipFill>
            <a:blip r:embed="rId5">
              <a:duotone>
                <a:schemeClr val="bg2">
                  <a:shade val="45000"/>
                  <a:satMod val="135000"/>
                </a:schemeClr>
                <a:prstClr val="white"/>
              </a:duotone>
            </a:blip>
            <a:stretch>
              <a:fillRect/>
            </a:stretch>
          </p:blipFill>
          <p:spPr>
            <a:xfrm>
              <a:off x="7517514" y="2449421"/>
              <a:ext cx="805314" cy="966667"/>
            </a:xfrm>
            <a:prstGeom prst="rect">
              <a:avLst/>
            </a:prstGeom>
            <a:ln>
              <a:noFill/>
            </a:ln>
            <a:effectLst>
              <a:outerShdw blurRad="190500" algn="tl" rotWithShape="0">
                <a:srgbClr val="000000">
                  <a:alpha val="70000"/>
                </a:srgbClr>
              </a:outerShdw>
            </a:effectLst>
          </p:spPr>
        </p:pic>
        <p:pic>
          <p:nvPicPr>
            <p:cNvPr id="91" name="Picture 90"/>
            <p:cNvPicPr>
              <a:picLocks noChangeAspect="1"/>
            </p:cNvPicPr>
            <p:nvPr/>
          </p:nvPicPr>
          <p:blipFill>
            <a:blip r:embed="rId5">
              <a:duotone>
                <a:schemeClr val="bg2">
                  <a:shade val="45000"/>
                  <a:satMod val="135000"/>
                </a:schemeClr>
                <a:prstClr val="white"/>
              </a:duotone>
            </a:blip>
            <a:stretch>
              <a:fillRect/>
            </a:stretch>
          </p:blipFill>
          <p:spPr>
            <a:xfrm>
              <a:off x="7517514" y="3430162"/>
              <a:ext cx="805314" cy="966667"/>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duotone>
                <a:schemeClr val="bg2">
                  <a:shade val="45000"/>
                  <a:satMod val="135000"/>
                </a:schemeClr>
                <a:prstClr val="white"/>
              </a:duotone>
            </a:blip>
            <a:stretch>
              <a:fillRect/>
            </a:stretch>
          </p:blipFill>
          <p:spPr>
            <a:xfrm>
              <a:off x="7506425" y="1507765"/>
              <a:ext cx="805314" cy="966667"/>
            </a:xfrm>
            <a:prstGeom prst="rect">
              <a:avLst/>
            </a:prstGeom>
            <a:ln>
              <a:noFill/>
            </a:ln>
            <a:effectLst>
              <a:outerShdw blurRad="190500" algn="tl" rotWithShape="0">
                <a:srgbClr val="000000">
                  <a:alpha val="70000"/>
                </a:srgbClr>
              </a:outerShdw>
            </a:effectLst>
          </p:spPr>
        </p:pic>
        <p:sp>
          <p:nvSpPr>
            <p:cNvPr id="41" name="Rounded Rectangle 40"/>
            <p:cNvSpPr/>
            <p:nvPr/>
          </p:nvSpPr>
          <p:spPr bwMode="auto">
            <a:xfrm>
              <a:off x="127734" y="2444444"/>
              <a:ext cx="3064160" cy="1977716"/>
            </a:xfrm>
            <a:prstGeom prst="roundRect">
              <a:avLst>
                <a:gd name="adj" fmla="val 4375"/>
              </a:avLst>
            </a:prstGeom>
            <a:ln w="19050" cmpd="sng"/>
          </p:spPr>
          <p:style>
            <a:lnRef idx="3">
              <a:schemeClr val="lt1"/>
            </a:lnRef>
            <a:fillRef idx="1">
              <a:schemeClr val="accent1"/>
            </a:fillRef>
            <a:effectRef idx="1">
              <a:schemeClr val="accent1"/>
            </a:effectRef>
            <a:fontRef idx="minor">
              <a:schemeClr val="lt1"/>
            </a:fontRef>
          </p:style>
          <p:txBody>
            <a:bodyPr lIns="55868" tIns="60948" rIns="55868" bIns="55868" spcCol="1693" anchor="t" anchorCtr="1"/>
            <a:lstStyle/>
            <a:p>
              <a:pPr algn="ctr" defTabSz="651789">
                <a:lnSpc>
                  <a:spcPct val="90000"/>
                </a:lnSpc>
                <a:spcBef>
                  <a:spcPts val="267"/>
                </a:spcBef>
                <a:spcAft>
                  <a:spcPts val="267"/>
                </a:spcAft>
                <a:buClr>
                  <a:prstClr val="black"/>
                </a:buClr>
                <a:defRPr/>
              </a:pPr>
              <a:r>
                <a:rPr lang="en-US" sz="1400" kern="0" dirty="0" err="1" smtClean="0">
                  <a:solidFill>
                    <a:schemeClr val="bg1"/>
                  </a:solidFill>
                  <a:effectLst>
                    <a:outerShdw blurRad="38100" dist="38100" dir="2700000" algn="tl">
                      <a:srgbClr val="000000">
                        <a:alpha val="43137"/>
                      </a:srgbClr>
                    </a:outerShdw>
                  </a:effectLst>
                  <a:latin typeface="Arial"/>
                  <a:cs typeface="Arial"/>
                </a:rPr>
                <a:t>ovs-vswitchd</a:t>
              </a:r>
              <a:endParaRPr lang="en-US" sz="1400" kern="0" dirty="0">
                <a:solidFill>
                  <a:schemeClr val="bg1"/>
                </a:solidFill>
                <a:effectLst>
                  <a:outerShdw blurRad="38100" dist="38100" dir="2700000" algn="tl">
                    <a:srgbClr val="000000">
                      <a:alpha val="43137"/>
                    </a:srgbClr>
                  </a:outerShdw>
                </a:effectLst>
                <a:latin typeface="Arial"/>
                <a:cs typeface="Arial"/>
              </a:endParaRPr>
            </a:p>
          </p:txBody>
        </p:sp>
        <p:sp>
          <p:nvSpPr>
            <p:cNvPr id="44" name="Rounded Rectangle 37"/>
            <p:cNvSpPr>
              <a:spLocks noChangeArrowheads="1"/>
            </p:cNvSpPr>
            <p:nvPr/>
          </p:nvSpPr>
          <p:spPr bwMode="auto">
            <a:xfrm>
              <a:off x="6154926" y="2516200"/>
              <a:ext cx="1171728" cy="1847556"/>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37414" tIns="40002" rIns="37414" bIns="37414" spcCol="1135" anchor="t"/>
            <a:lstStyle/>
            <a:p>
              <a:pPr algn="ctr" defTabSz="436336">
                <a:lnSpc>
                  <a:spcPct val="90000"/>
                </a:lnSpc>
                <a:spcBef>
                  <a:spcPts val="188"/>
                </a:spcBef>
                <a:spcAft>
                  <a:spcPts val="188"/>
                </a:spcAft>
                <a:buClr>
                  <a:prstClr val="black"/>
                </a:buClr>
                <a:defRPr/>
              </a:pPr>
              <a:r>
                <a:rPr lang="en-US" altLang="en-US" sz="1400" kern="0" dirty="0" err="1" smtClean="0">
                  <a:solidFill>
                    <a:schemeClr val="tx1"/>
                  </a:solidFill>
                  <a:effectLst>
                    <a:outerShdw blurRad="38100" dist="38100" dir="2700000" algn="tl">
                      <a:srgbClr val="000000">
                        <a:alpha val="43137"/>
                      </a:srgbClr>
                    </a:outerShdw>
                  </a:effectLst>
                  <a:latin typeface="Arial"/>
                  <a:cs typeface="Arial"/>
                </a:rPr>
                <a:t>netdev-dpdk</a:t>
              </a:r>
              <a:endParaRPr lang="en-US" altLang="en-US" sz="1400" kern="0" dirty="0">
                <a:solidFill>
                  <a:schemeClr val="tx1"/>
                </a:solidFill>
                <a:effectLst>
                  <a:outerShdw blurRad="38100" dist="38100" dir="2700000" algn="tl">
                    <a:srgbClr val="000000">
                      <a:alpha val="43137"/>
                    </a:srgbClr>
                  </a:outerShdw>
                </a:effectLst>
                <a:latin typeface="Arial"/>
                <a:cs typeface="Arial"/>
              </a:endParaRPr>
            </a:p>
          </p:txBody>
        </p:sp>
        <p:sp>
          <p:nvSpPr>
            <p:cNvPr id="59" name="Rounded Rectangle 16"/>
            <p:cNvSpPr>
              <a:spLocks noChangeArrowheads="1"/>
            </p:cNvSpPr>
            <p:nvPr/>
          </p:nvSpPr>
          <p:spPr bwMode="auto">
            <a:xfrm>
              <a:off x="1846376" y="3340284"/>
              <a:ext cx="1207008" cy="992997"/>
            </a:xfrm>
            <a:prstGeom prst="roundRect">
              <a:avLst>
                <a:gd name="adj" fmla="val 7125"/>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p>
              <a:pPr algn="ctr" defTabSz="581749">
                <a:lnSpc>
                  <a:spcPct val="90000"/>
                </a:lnSpc>
                <a:spcBef>
                  <a:spcPts val="251"/>
                </a:spcBef>
                <a:spcAft>
                  <a:spcPts val="251"/>
                </a:spcAft>
                <a:buClr>
                  <a:prstClr val="black"/>
                </a:buClr>
                <a:defRPr/>
              </a:pPr>
              <a:r>
                <a:rPr lang="en-US" altLang="en-US" sz="1400" kern="0" dirty="0" err="1" smtClean="0">
                  <a:solidFill>
                    <a:schemeClr val="bg1"/>
                  </a:solidFill>
                  <a:effectLst>
                    <a:outerShdw blurRad="38100" dist="38100" dir="2700000" algn="tl">
                      <a:srgbClr val="000000">
                        <a:alpha val="43137"/>
                      </a:srgbClr>
                    </a:outerShdw>
                  </a:effectLst>
                  <a:latin typeface="Arial"/>
                  <a:cs typeface="Arial"/>
                </a:rPr>
                <a:t>dpif-netdev</a:t>
              </a:r>
              <a:r>
                <a:rPr lang="en-US" altLang="en-US" sz="1400" kern="0" dirty="0" smtClean="0">
                  <a:solidFill>
                    <a:schemeClr val="bg1"/>
                  </a:solidFill>
                  <a:effectLst>
                    <a:outerShdw blurRad="38100" dist="38100" dir="2700000" algn="tl">
                      <a:srgbClr val="000000">
                        <a:alpha val="43137"/>
                      </a:srgbClr>
                    </a:outerShdw>
                  </a:effectLst>
                  <a:latin typeface="Arial"/>
                  <a:cs typeface="Arial"/>
                </a:rPr>
                <a:t> (User </a:t>
              </a:r>
              <a:r>
                <a:rPr lang="en-US" altLang="en-US" sz="1400" kern="0" dirty="0">
                  <a:solidFill>
                    <a:schemeClr val="bg1"/>
                  </a:solidFill>
                  <a:effectLst>
                    <a:outerShdw blurRad="38100" dist="38100" dir="2700000" algn="tl">
                      <a:srgbClr val="000000">
                        <a:alpha val="43137"/>
                      </a:srgbClr>
                    </a:outerShdw>
                  </a:effectLst>
                  <a:latin typeface="Arial"/>
                  <a:cs typeface="Arial"/>
                </a:rPr>
                <a:t>Space </a:t>
              </a:r>
              <a:r>
                <a:rPr lang="en-US" altLang="en-US" sz="1400" kern="0" dirty="0" smtClean="0">
                  <a:solidFill>
                    <a:schemeClr val="bg1"/>
                  </a:solidFill>
                  <a:effectLst>
                    <a:outerShdw blurRad="38100" dist="38100" dir="2700000" algn="tl">
                      <a:srgbClr val="000000">
                        <a:alpha val="43137"/>
                      </a:srgbClr>
                    </a:outerShdw>
                  </a:effectLst>
                  <a:latin typeface="Arial"/>
                  <a:cs typeface="Arial"/>
                </a:rPr>
                <a:t>Forwarding)</a:t>
              </a:r>
              <a:endParaRPr lang="en-US" altLang="en-US" sz="1400" kern="0" dirty="0">
                <a:solidFill>
                  <a:schemeClr val="bg1"/>
                </a:solidFill>
                <a:effectLst>
                  <a:outerShdw blurRad="38100" dist="38100" dir="2700000" algn="tl">
                    <a:srgbClr val="000000">
                      <a:alpha val="43137"/>
                    </a:srgbClr>
                  </a:outerShdw>
                </a:effectLst>
                <a:latin typeface="Arial"/>
                <a:cs typeface="Arial"/>
              </a:endParaRPr>
            </a:p>
          </p:txBody>
        </p:sp>
        <p:cxnSp>
          <p:nvCxnSpPr>
            <p:cNvPr id="63" name="Straight Connector 62"/>
            <p:cNvCxnSpPr/>
            <p:nvPr/>
          </p:nvCxnSpPr>
          <p:spPr>
            <a:xfrm>
              <a:off x="8741" y="4468841"/>
              <a:ext cx="9173361" cy="0"/>
            </a:xfrm>
            <a:prstGeom prst="line">
              <a:avLst/>
            </a:prstGeom>
            <a:ln w="38100" cmpd="sng">
              <a:solidFill>
                <a:srgbClr val="000000"/>
              </a:solidFill>
              <a:headEnd w="lg" len="lg"/>
              <a:tailEnd w="lg" len="lg"/>
            </a:ln>
          </p:spPr>
          <p:style>
            <a:lnRef idx="3">
              <a:schemeClr val="lt1"/>
            </a:lnRef>
            <a:fillRef idx="1">
              <a:schemeClr val="accent1"/>
            </a:fillRef>
            <a:effectRef idx="1">
              <a:schemeClr val="accent1"/>
            </a:effectRef>
            <a:fontRef idx="minor">
              <a:schemeClr val="lt1"/>
            </a:fontRef>
          </p:style>
        </p:cxnSp>
        <p:sp>
          <p:nvSpPr>
            <p:cNvPr id="64" name="TextBox 49"/>
            <p:cNvSpPr txBox="1">
              <a:spLocks noChangeArrowheads="1"/>
            </p:cNvSpPr>
            <p:nvPr/>
          </p:nvSpPr>
          <p:spPr bwMode="auto">
            <a:xfrm>
              <a:off x="4089977" y="1563680"/>
              <a:ext cx="1253548" cy="430887"/>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non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a:r>
                <a:rPr lang="en-US" altLang="en-US" sz="1400" dirty="0" smtClean="0">
                  <a:latin typeface="Arial"/>
                  <a:cs typeface="Arial"/>
                </a:rPr>
                <a:t>Compute Node:</a:t>
              </a:r>
            </a:p>
            <a:p>
              <a:pPr algn="ctr"/>
              <a:r>
                <a:rPr lang="en-US" altLang="en-US" sz="1400" dirty="0" smtClean="0">
                  <a:latin typeface="Arial"/>
                  <a:cs typeface="Arial"/>
                </a:rPr>
                <a:t>User </a:t>
              </a:r>
              <a:r>
                <a:rPr lang="en-US" altLang="en-US" sz="1400" dirty="0">
                  <a:latin typeface="Arial"/>
                  <a:cs typeface="Arial"/>
                </a:rPr>
                <a:t>Space</a:t>
              </a:r>
            </a:p>
          </p:txBody>
        </p:sp>
        <p:sp>
          <p:nvSpPr>
            <p:cNvPr id="67" name="Rounded Rectangle 66"/>
            <p:cNvSpPr>
              <a:spLocks noChangeArrowheads="1"/>
            </p:cNvSpPr>
            <p:nvPr/>
          </p:nvSpPr>
          <p:spPr bwMode="auto">
            <a:xfrm>
              <a:off x="643559" y="390118"/>
              <a:ext cx="2438400" cy="731257"/>
            </a:xfrm>
            <a:prstGeom prst="roundRect">
              <a:avLst>
                <a:gd name="adj" fmla="val 8852"/>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581749" eaLnBrk="1" fontAlgn="auto" hangingPunct="1">
                <a:lnSpc>
                  <a:spcPct val="90000"/>
                </a:lnSpc>
                <a:spcBef>
                  <a:spcPts val="251"/>
                </a:spcBef>
                <a:spcAft>
                  <a:spcPts val="251"/>
                </a:spcAft>
                <a:buClr>
                  <a:prstClr val="black"/>
                </a:buClr>
                <a:defRPr/>
              </a:pPr>
              <a:endParaRPr lang="en-US" altLang="en-US" sz="1400" kern="0" dirty="0" smtClean="0">
                <a:solidFill>
                  <a:schemeClr val="bg1"/>
                </a:solidFill>
                <a:effectLst>
                  <a:outerShdw blurRad="38100" dist="38100" dir="2700000" algn="tl">
                    <a:srgbClr val="000000">
                      <a:alpha val="43137"/>
                    </a:srgbClr>
                  </a:outerShdw>
                </a:effectLst>
                <a:latin typeface="Arial"/>
                <a:cs typeface="Arial"/>
              </a:endParaRPr>
            </a:p>
            <a:p>
              <a:pPr algn="ctr" defTabSz="581749" eaLnBrk="1" fontAlgn="auto" hangingPunct="1">
                <a:lnSpc>
                  <a:spcPct val="90000"/>
                </a:lnSpc>
                <a:spcBef>
                  <a:spcPts val="251"/>
                </a:spcBef>
                <a:spcAft>
                  <a:spcPts val="251"/>
                </a:spcAft>
                <a:buClr>
                  <a:prstClr val="black"/>
                </a:buClr>
                <a:defRPr/>
              </a:pPr>
              <a:r>
                <a:rPr lang="en-US" altLang="en-US" sz="1400" kern="0" dirty="0" smtClean="0">
                  <a:solidFill>
                    <a:schemeClr val="bg1"/>
                  </a:solidFill>
                  <a:effectLst>
                    <a:outerShdw blurRad="38100" dist="38100" dir="2700000" algn="tl">
                      <a:srgbClr val="000000">
                        <a:alpha val="43137"/>
                      </a:srgbClr>
                    </a:outerShdw>
                  </a:effectLst>
                  <a:latin typeface="Arial"/>
                  <a:cs typeface="Arial"/>
                </a:rPr>
                <a:t>OpenDaylight</a:t>
              </a:r>
              <a:endParaRPr lang="en-US" altLang="en-US" sz="1400" kern="0" dirty="0">
                <a:solidFill>
                  <a:schemeClr val="bg1"/>
                </a:solidFill>
                <a:effectLst>
                  <a:outerShdw blurRad="38100" dist="38100" dir="2700000" algn="tl">
                    <a:srgbClr val="000000">
                      <a:alpha val="43137"/>
                    </a:srgbClr>
                  </a:outerShdw>
                </a:effectLst>
                <a:latin typeface="Arial"/>
                <a:cs typeface="Arial"/>
              </a:endParaRPr>
            </a:p>
            <a:p>
              <a:pPr algn="ctr" defTabSz="581749" eaLnBrk="1" fontAlgn="auto" hangingPunct="1">
                <a:lnSpc>
                  <a:spcPct val="90000"/>
                </a:lnSpc>
                <a:spcBef>
                  <a:spcPts val="251"/>
                </a:spcBef>
                <a:spcAft>
                  <a:spcPts val="251"/>
                </a:spcAft>
                <a:buClr>
                  <a:prstClr val="black"/>
                </a:buClr>
                <a:defRPr/>
              </a:pPr>
              <a:endParaRPr lang="en-US" altLang="en-US" sz="1400" kern="0" dirty="0">
                <a:solidFill>
                  <a:schemeClr val="bg1"/>
                </a:solidFill>
                <a:effectLst>
                  <a:outerShdw blurRad="38100" dist="38100" dir="2700000" algn="tl">
                    <a:srgbClr val="000000">
                      <a:alpha val="43137"/>
                    </a:srgbClr>
                  </a:outerShdw>
                </a:effectLst>
                <a:latin typeface="Arial"/>
                <a:cs typeface="Arial"/>
              </a:endParaRPr>
            </a:p>
            <a:p>
              <a:pPr algn="ctr" defTabSz="581749" eaLnBrk="1" fontAlgn="auto" hangingPunct="1">
                <a:lnSpc>
                  <a:spcPct val="90000"/>
                </a:lnSpc>
                <a:spcBef>
                  <a:spcPts val="251"/>
                </a:spcBef>
                <a:spcAft>
                  <a:spcPts val="251"/>
                </a:spcAft>
                <a:buClr>
                  <a:prstClr val="black"/>
                </a:buClr>
                <a:defRPr/>
              </a:pPr>
              <a:endParaRPr lang="en-US" altLang="en-US" sz="1400" kern="0" dirty="0">
                <a:solidFill>
                  <a:schemeClr val="bg1"/>
                </a:solidFill>
                <a:effectLst>
                  <a:outerShdw blurRad="38100" dist="38100" dir="2700000" algn="tl">
                    <a:srgbClr val="000000">
                      <a:alpha val="43137"/>
                    </a:srgbClr>
                  </a:outerShdw>
                </a:effectLst>
                <a:latin typeface="Arial"/>
                <a:cs typeface="Arial"/>
              </a:endParaRPr>
            </a:p>
          </p:txBody>
        </p:sp>
        <p:sp>
          <p:nvSpPr>
            <p:cNvPr id="68" name="Rounded Rectangle 67"/>
            <p:cNvSpPr>
              <a:spLocks noChangeArrowheads="1"/>
            </p:cNvSpPr>
            <p:nvPr/>
          </p:nvSpPr>
          <p:spPr bwMode="auto">
            <a:xfrm>
              <a:off x="735038" y="1001509"/>
              <a:ext cx="1073151" cy="285750"/>
            </a:xfrm>
            <a:prstGeom prst="roundRect">
              <a:avLst>
                <a:gd name="adj" fmla="val 16667"/>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581749" eaLnBrk="1" fontAlgn="auto" hangingPunct="1">
                <a:lnSpc>
                  <a:spcPct val="90000"/>
                </a:lnSpc>
                <a:spcBef>
                  <a:spcPts val="251"/>
                </a:spcBef>
                <a:spcAft>
                  <a:spcPts val="251"/>
                </a:spcAft>
                <a:buClr>
                  <a:prstClr val="black"/>
                </a:buClr>
                <a:defRPr/>
              </a:pPr>
              <a:r>
                <a:rPr lang="en-US" altLang="en-US" sz="1400" kern="0">
                  <a:solidFill>
                    <a:schemeClr val="bg1"/>
                  </a:solidFill>
                  <a:effectLst>
                    <a:outerShdw blurRad="38100" dist="38100" dir="2700000" algn="tl">
                      <a:srgbClr val="000000">
                        <a:alpha val="43137"/>
                      </a:srgbClr>
                    </a:outerShdw>
                  </a:effectLst>
                  <a:latin typeface="Arial"/>
                  <a:cs typeface="Arial"/>
                </a:rPr>
                <a:t>ovsdb</a:t>
              </a:r>
            </a:p>
          </p:txBody>
        </p:sp>
        <p:sp>
          <p:nvSpPr>
            <p:cNvPr id="69" name="Rounded Rectangle 68"/>
            <p:cNvSpPr>
              <a:spLocks noChangeArrowheads="1"/>
            </p:cNvSpPr>
            <p:nvPr/>
          </p:nvSpPr>
          <p:spPr bwMode="auto">
            <a:xfrm>
              <a:off x="1899667" y="1000789"/>
              <a:ext cx="1073151" cy="285750"/>
            </a:xfrm>
            <a:prstGeom prst="roundRect">
              <a:avLst>
                <a:gd name="adj" fmla="val 16667"/>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581749" eaLnBrk="1" fontAlgn="auto" hangingPunct="1">
                <a:lnSpc>
                  <a:spcPct val="90000"/>
                </a:lnSpc>
                <a:spcBef>
                  <a:spcPts val="251"/>
                </a:spcBef>
                <a:spcAft>
                  <a:spcPts val="251"/>
                </a:spcAft>
                <a:buClr>
                  <a:prstClr val="black"/>
                </a:buClr>
                <a:defRPr/>
              </a:pPr>
              <a:r>
                <a:rPr lang="en-US" altLang="en-US" sz="1400" kern="0" dirty="0" err="1" smtClean="0">
                  <a:solidFill>
                    <a:schemeClr val="bg1"/>
                  </a:solidFill>
                  <a:effectLst>
                    <a:outerShdw blurRad="38100" dist="38100" dir="2700000" algn="tl">
                      <a:srgbClr val="000000">
                        <a:alpha val="43137"/>
                      </a:srgbClr>
                    </a:outerShdw>
                  </a:effectLst>
                  <a:latin typeface="Arial"/>
                  <a:cs typeface="Arial"/>
                </a:rPr>
                <a:t>OpenFlow</a:t>
              </a:r>
              <a:endParaRPr lang="en-US" altLang="en-US" sz="1400" kern="0" dirty="0">
                <a:solidFill>
                  <a:schemeClr val="bg1"/>
                </a:solidFill>
                <a:effectLst>
                  <a:outerShdw blurRad="38100" dist="38100" dir="2700000" algn="tl">
                    <a:srgbClr val="000000">
                      <a:alpha val="43137"/>
                    </a:srgbClr>
                  </a:outerShdw>
                </a:effectLst>
                <a:latin typeface="Arial"/>
                <a:cs typeface="Arial"/>
              </a:endParaRPr>
            </a:p>
          </p:txBody>
        </p:sp>
        <p:sp>
          <p:nvSpPr>
            <p:cNvPr id="70" name="Rounded Rectangle 69"/>
            <p:cNvSpPr>
              <a:spLocks noChangeArrowheads="1"/>
            </p:cNvSpPr>
            <p:nvPr/>
          </p:nvSpPr>
          <p:spPr bwMode="auto">
            <a:xfrm>
              <a:off x="614985" y="1741247"/>
              <a:ext cx="1256108" cy="629669"/>
            </a:xfrm>
            <a:prstGeom prst="roundRect">
              <a:avLst>
                <a:gd name="adj" fmla="val 13791"/>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defTabSz="581749" eaLnBrk="1" fontAlgn="auto" hangingPunct="1">
                <a:lnSpc>
                  <a:spcPct val="90000"/>
                </a:lnSpc>
                <a:spcBef>
                  <a:spcPts val="251"/>
                </a:spcBef>
                <a:spcAft>
                  <a:spcPts val="251"/>
                </a:spcAft>
                <a:buClr>
                  <a:prstClr val="black"/>
                </a:buClr>
                <a:defRPr/>
              </a:pPr>
              <a:r>
                <a:rPr lang="en-US" altLang="en-US" sz="1400" kern="0" dirty="0" err="1">
                  <a:solidFill>
                    <a:schemeClr val="bg1"/>
                  </a:solidFill>
                  <a:effectLst>
                    <a:outerShdw blurRad="38100" dist="38100" dir="2700000" algn="tl">
                      <a:srgbClr val="000000">
                        <a:alpha val="43137"/>
                      </a:srgbClr>
                    </a:outerShdw>
                  </a:effectLst>
                  <a:latin typeface="Arial"/>
                  <a:cs typeface="Arial"/>
                </a:rPr>
                <a:t>ovsdb</a:t>
              </a:r>
              <a:r>
                <a:rPr lang="en-US" altLang="en-US" sz="1400" kern="0" dirty="0">
                  <a:solidFill>
                    <a:schemeClr val="bg1"/>
                  </a:solidFill>
                  <a:effectLst>
                    <a:outerShdw blurRad="38100" dist="38100" dir="2700000" algn="tl">
                      <a:srgbClr val="000000">
                        <a:alpha val="43137"/>
                      </a:srgbClr>
                    </a:outerShdw>
                  </a:effectLst>
                  <a:latin typeface="Arial"/>
                  <a:cs typeface="Arial"/>
                </a:rPr>
                <a:t> server</a:t>
              </a:r>
            </a:p>
          </p:txBody>
        </p:sp>
        <p:sp>
          <p:nvSpPr>
            <p:cNvPr id="81" name="Rounded Rectangle 18"/>
            <p:cNvSpPr>
              <a:spLocks noChangeArrowheads="1"/>
            </p:cNvSpPr>
            <p:nvPr/>
          </p:nvSpPr>
          <p:spPr bwMode="auto">
            <a:xfrm>
              <a:off x="6249447" y="3349169"/>
              <a:ext cx="1012015" cy="448753"/>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37414" tIns="40002" rIns="37414" bIns="37414" spcCol="1135" anchor="ctr" anchorCtr="1"/>
            <a:lstStyle/>
            <a:p>
              <a:pPr algn="ctr" defTabSz="436336">
                <a:lnSpc>
                  <a:spcPct val="90000"/>
                </a:lnSpc>
                <a:spcBef>
                  <a:spcPts val="188"/>
                </a:spcBef>
                <a:spcAft>
                  <a:spcPts val="188"/>
                </a:spcAft>
                <a:buClr>
                  <a:prstClr val="black"/>
                </a:buClr>
                <a:defRPr/>
              </a:pPr>
              <a:r>
                <a:rPr lang="en-US" altLang="en-US" sz="1200" kern="0" dirty="0" smtClean="0">
                  <a:solidFill>
                    <a:schemeClr val="tx1"/>
                  </a:solidFill>
                  <a:effectLst>
                    <a:outerShdw blurRad="38100" dist="38100" dir="2700000" algn="tl">
                      <a:srgbClr val="000000">
                        <a:alpha val="43137"/>
                      </a:srgbClr>
                    </a:outerShdw>
                  </a:effectLst>
                  <a:latin typeface="Arial"/>
                  <a:cs typeface="Arial"/>
                </a:rPr>
                <a:t>DPDK</a:t>
              </a:r>
            </a:p>
            <a:p>
              <a:pPr algn="ctr" defTabSz="436336">
                <a:lnSpc>
                  <a:spcPct val="90000"/>
                </a:lnSpc>
                <a:spcBef>
                  <a:spcPts val="188"/>
                </a:spcBef>
                <a:spcAft>
                  <a:spcPts val="188"/>
                </a:spcAft>
                <a:buClr>
                  <a:prstClr val="black"/>
                </a:buClr>
                <a:defRPr/>
              </a:pPr>
              <a:r>
                <a:rPr lang="en-US" altLang="en-US" sz="1200" kern="0" dirty="0" err="1" smtClean="0">
                  <a:solidFill>
                    <a:schemeClr val="tx1"/>
                  </a:solidFill>
                  <a:effectLst>
                    <a:outerShdw blurRad="38100" dist="38100" dir="2700000" algn="tl">
                      <a:srgbClr val="000000">
                        <a:alpha val="43137"/>
                      </a:srgbClr>
                    </a:outerShdw>
                  </a:effectLst>
                  <a:latin typeface="Arial"/>
                  <a:cs typeface="Arial"/>
                </a:rPr>
                <a:t>librte_ring</a:t>
              </a:r>
              <a:endParaRPr lang="en-US" altLang="en-US" sz="1200" kern="0" dirty="0">
                <a:solidFill>
                  <a:schemeClr val="tx1"/>
                </a:solidFill>
                <a:effectLst>
                  <a:outerShdw blurRad="38100" dist="38100" dir="2700000" algn="tl">
                    <a:srgbClr val="000000">
                      <a:alpha val="43137"/>
                    </a:srgbClr>
                  </a:outerShdw>
                </a:effectLst>
                <a:latin typeface="Arial"/>
                <a:cs typeface="Arial"/>
              </a:endParaRPr>
            </a:p>
          </p:txBody>
        </p:sp>
        <p:sp>
          <p:nvSpPr>
            <p:cNvPr id="93" name="Rounded Rectangle 18"/>
            <p:cNvSpPr>
              <a:spLocks noChangeArrowheads="1"/>
            </p:cNvSpPr>
            <p:nvPr/>
          </p:nvSpPr>
          <p:spPr bwMode="auto">
            <a:xfrm>
              <a:off x="6237578" y="2815556"/>
              <a:ext cx="1012015" cy="448753"/>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37414" tIns="40002" rIns="37414" bIns="37414" spcCol="1135" anchor="ctr" anchorCtr="1"/>
            <a:lstStyle/>
            <a:p>
              <a:pPr algn="ctr" defTabSz="436336">
                <a:lnSpc>
                  <a:spcPct val="90000"/>
                </a:lnSpc>
                <a:spcBef>
                  <a:spcPts val="188"/>
                </a:spcBef>
                <a:spcAft>
                  <a:spcPts val="188"/>
                </a:spcAft>
                <a:buClr>
                  <a:prstClr val="black"/>
                </a:buClr>
                <a:defRPr/>
              </a:pPr>
              <a:r>
                <a:rPr lang="en-US" altLang="en-US" sz="1200" kern="0" dirty="0" smtClean="0">
                  <a:solidFill>
                    <a:schemeClr val="tx1"/>
                  </a:solidFill>
                  <a:effectLst>
                    <a:outerShdw blurRad="38100" dist="38100" dir="2700000" algn="tl">
                      <a:srgbClr val="000000">
                        <a:alpha val="43137"/>
                      </a:srgbClr>
                    </a:outerShdw>
                  </a:effectLst>
                  <a:latin typeface="Arial"/>
                  <a:cs typeface="Arial"/>
                </a:rPr>
                <a:t>DPDK</a:t>
              </a:r>
            </a:p>
            <a:p>
              <a:pPr algn="ctr" defTabSz="436336">
                <a:lnSpc>
                  <a:spcPct val="90000"/>
                </a:lnSpc>
                <a:spcBef>
                  <a:spcPts val="188"/>
                </a:spcBef>
                <a:spcAft>
                  <a:spcPts val="188"/>
                </a:spcAft>
                <a:buClr>
                  <a:prstClr val="black"/>
                </a:buClr>
                <a:defRPr/>
              </a:pPr>
              <a:r>
                <a:rPr lang="en-US" altLang="en-US" sz="1200" kern="0" dirty="0" err="1" smtClean="0">
                  <a:solidFill>
                    <a:schemeClr val="tx1"/>
                  </a:solidFill>
                  <a:effectLst>
                    <a:outerShdw blurRad="38100" dist="38100" dir="2700000" algn="tl">
                      <a:srgbClr val="000000">
                        <a:alpha val="43137"/>
                      </a:srgbClr>
                    </a:outerShdw>
                  </a:effectLst>
                  <a:latin typeface="Arial"/>
                  <a:cs typeface="Arial"/>
                </a:rPr>
                <a:t>librte_vhost</a:t>
              </a:r>
              <a:endParaRPr lang="en-US" altLang="en-US" sz="1200" kern="0" dirty="0">
                <a:solidFill>
                  <a:schemeClr val="tx1"/>
                </a:solidFill>
                <a:effectLst>
                  <a:outerShdw blurRad="38100" dist="38100" dir="2700000" algn="tl">
                    <a:srgbClr val="000000">
                      <a:alpha val="43137"/>
                    </a:srgbClr>
                  </a:outerShdw>
                </a:effectLst>
                <a:latin typeface="Arial"/>
                <a:cs typeface="Arial"/>
              </a:endParaRPr>
            </a:p>
          </p:txBody>
        </p:sp>
        <p:sp>
          <p:nvSpPr>
            <p:cNvPr id="94" name="Rounded Rectangle 18"/>
            <p:cNvSpPr>
              <a:spLocks noChangeArrowheads="1"/>
            </p:cNvSpPr>
            <p:nvPr/>
          </p:nvSpPr>
          <p:spPr bwMode="auto">
            <a:xfrm>
              <a:off x="6249447" y="3872210"/>
              <a:ext cx="1012015" cy="448753"/>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37414" tIns="40002" rIns="37414" bIns="37414" spcCol="1135" anchor="ctr" anchorCtr="1"/>
            <a:lstStyle/>
            <a:p>
              <a:pPr algn="ctr" defTabSz="436336">
                <a:lnSpc>
                  <a:spcPct val="90000"/>
                </a:lnSpc>
                <a:spcBef>
                  <a:spcPts val="188"/>
                </a:spcBef>
                <a:spcAft>
                  <a:spcPts val="188"/>
                </a:spcAft>
                <a:buClr>
                  <a:prstClr val="black"/>
                </a:buClr>
                <a:defRPr/>
              </a:pPr>
              <a:r>
                <a:rPr lang="en-US" altLang="en-US" sz="1200" kern="0" dirty="0" smtClean="0">
                  <a:solidFill>
                    <a:schemeClr val="tx1"/>
                  </a:solidFill>
                  <a:effectLst>
                    <a:outerShdw blurRad="38100" dist="38100" dir="2700000" algn="tl">
                      <a:srgbClr val="000000">
                        <a:alpha val="43137"/>
                      </a:srgbClr>
                    </a:outerShdw>
                  </a:effectLst>
                  <a:latin typeface="Arial"/>
                  <a:cs typeface="Arial"/>
                </a:rPr>
                <a:t>DPDK</a:t>
              </a:r>
            </a:p>
            <a:p>
              <a:pPr algn="ctr" defTabSz="436336">
                <a:lnSpc>
                  <a:spcPct val="90000"/>
                </a:lnSpc>
                <a:spcBef>
                  <a:spcPts val="188"/>
                </a:spcBef>
                <a:spcAft>
                  <a:spcPts val="188"/>
                </a:spcAft>
                <a:buClr>
                  <a:prstClr val="black"/>
                </a:buClr>
                <a:defRPr/>
              </a:pPr>
              <a:r>
                <a:rPr lang="en-US" altLang="en-US" sz="1200" kern="0" dirty="0" err="1" smtClean="0">
                  <a:solidFill>
                    <a:schemeClr val="tx1"/>
                  </a:solidFill>
                  <a:effectLst>
                    <a:outerShdw blurRad="38100" dist="38100" dir="2700000" algn="tl">
                      <a:srgbClr val="000000">
                        <a:alpha val="43137"/>
                      </a:srgbClr>
                    </a:outerShdw>
                  </a:effectLst>
                  <a:latin typeface="Arial"/>
                  <a:cs typeface="Arial"/>
                </a:rPr>
                <a:t>librte_eth</a:t>
              </a:r>
              <a:endParaRPr lang="en-US" altLang="en-US" sz="1200" kern="0" dirty="0">
                <a:solidFill>
                  <a:schemeClr val="tx1"/>
                </a:solidFill>
                <a:effectLst>
                  <a:outerShdw blurRad="38100" dist="38100" dir="2700000" algn="tl">
                    <a:srgbClr val="000000">
                      <a:alpha val="43137"/>
                    </a:srgbClr>
                  </a:outerShdw>
                </a:effectLst>
                <a:latin typeface="Arial"/>
                <a:cs typeface="Arial"/>
              </a:endParaRPr>
            </a:p>
          </p:txBody>
        </p:sp>
        <p:sp>
          <p:nvSpPr>
            <p:cNvPr id="101" name="Rounded Rectangle 16"/>
            <p:cNvSpPr>
              <a:spLocks noChangeArrowheads="1"/>
            </p:cNvSpPr>
            <p:nvPr/>
          </p:nvSpPr>
          <p:spPr bwMode="auto">
            <a:xfrm>
              <a:off x="228600" y="3340284"/>
              <a:ext cx="1209827" cy="979650"/>
            </a:xfrm>
            <a:prstGeom prst="roundRect">
              <a:avLst>
                <a:gd name="adj" fmla="val 7103"/>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p>
              <a:pPr algn="ctr" defTabSz="581749">
                <a:lnSpc>
                  <a:spcPct val="90000"/>
                </a:lnSpc>
                <a:spcBef>
                  <a:spcPts val="251"/>
                </a:spcBef>
                <a:spcAft>
                  <a:spcPts val="251"/>
                </a:spcAft>
                <a:buClr>
                  <a:prstClr val="black"/>
                </a:buClr>
                <a:defRPr/>
              </a:pPr>
              <a:r>
                <a:rPr lang="en-US" altLang="en-US" sz="1200" kern="0" dirty="0" err="1" smtClean="0">
                  <a:solidFill>
                    <a:schemeClr val="bg1"/>
                  </a:solidFill>
                  <a:effectLst>
                    <a:outerShdw blurRad="38100" dist="38100" dir="2700000" algn="tl">
                      <a:srgbClr val="000000">
                        <a:alpha val="43137"/>
                      </a:srgbClr>
                    </a:outerShdw>
                  </a:effectLst>
                  <a:latin typeface="Arial"/>
                  <a:cs typeface="Arial"/>
                </a:rPr>
                <a:t>dpif-linux</a:t>
              </a:r>
              <a:r>
                <a:rPr lang="en-US" altLang="en-US" sz="1200" kern="0" dirty="0" smtClean="0">
                  <a:solidFill>
                    <a:schemeClr val="bg1"/>
                  </a:solidFill>
                  <a:effectLst>
                    <a:outerShdw blurRad="38100" dist="38100" dir="2700000" algn="tl">
                      <a:srgbClr val="000000">
                        <a:alpha val="43137"/>
                      </a:srgbClr>
                    </a:outerShdw>
                  </a:effectLst>
                  <a:latin typeface="Arial"/>
                  <a:cs typeface="Arial"/>
                </a:rPr>
                <a:t> (Kernel </a:t>
              </a:r>
              <a:r>
                <a:rPr lang="en-US" altLang="en-US" sz="1200" kern="0" dirty="0">
                  <a:solidFill>
                    <a:schemeClr val="bg1"/>
                  </a:solidFill>
                  <a:effectLst>
                    <a:outerShdw blurRad="38100" dist="38100" dir="2700000" algn="tl">
                      <a:srgbClr val="000000">
                        <a:alpha val="43137"/>
                      </a:srgbClr>
                    </a:outerShdw>
                  </a:effectLst>
                  <a:latin typeface="Arial"/>
                  <a:cs typeface="Arial"/>
                </a:rPr>
                <a:t>Space </a:t>
              </a:r>
              <a:r>
                <a:rPr lang="en-US" altLang="en-US" sz="1200" kern="0" dirty="0" smtClean="0">
                  <a:solidFill>
                    <a:schemeClr val="bg1"/>
                  </a:solidFill>
                  <a:effectLst>
                    <a:outerShdw blurRad="38100" dist="38100" dir="2700000" algn="tl">
                      <a:srgbClr val="000000">
                        <a:alpha val="43137"/>
                      </a:srgbClr>
                    </a:outerShdw>
                  </a:effectLst>
                  <a:latin typeface="Arial"/>
                  <a:cs typeface="Arial"/>
                </a:rPr>
                <a:t>Forwarding – Control Only)</a:t>
              </a:r>
              <a:endParaRPr lang="en-US" altLang="en-US" sz="1200" kern="0" dirty="0">
                <a:solidFill>
                  <a:schemeClr val="bg1"/>
                </a:solidFill>
                <a:effectLst>
                  <a:outerShdw blurRad="38100" dist="38100" dir="2700000" algn="tl">
                    <a:srgbClr val="000000">
                      <a:alpha val="43137"/>
                    </a:srgbClr>
                  </a:outerShdw>
                </a:effectLst>
                <a:latin typeface="Arial"/>
                <a:cs typeface="Arial"/>
              </a:endParaRPr>
            </a:p>
          </p:txBody>
        </p:sp>
        <p:sp>
          <p:nvSpPr>
            <p:cNvPr id="102" name="Rounded Rectangle 16"/>
            <p:cNvSpPr>
              <a:spLocks noChangeArrowheads="1"/>
            </p:cNvSpPr>
            <p:nvPr/>
          </p:nvSpPr>
          <p:spPr bwMode="auto">
            <a:xfrm>
              <a:off x="228600" y="2801963"/>
              <a:ext cx="2852700" cy="455296"/>
            </a:xfrm>
            <a:prstGeom prst="roundRect">
              <a:avLst>
                <a:gd name="adj" fmla="val 16667"/>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p>
              <a:pPr algn="ctr" defTabSz="581749">
                <a:lnSpc>
                  <a:spcPct val="90000"/>
                </a:lnSpc>
                <a:spcBef>
                  <a:spcPts val="251"/>
                </a:spcBef>
                <a:spcAft>
                  <a:spcPts val="251"/>
                </a:spcAft>
                <a:buClr>
                  <a:prstClr val="black"/>
                </a:buClr>
                <a:defRPr/>
              </a:pPr>
              <a:r>
                <a:rPr lang="en-US" altLang="en-US" sz="1400" kern="0" dirty="0" err="1" smtClean="0">
                  <a:solidFill>
                    <a:schemeClr val="bg1"/>
                  </a:solidFill>
                  <a:effectLst>
                    <a:outerShdw blurRad="38100" dist="38100" dir="2700000" algn="tl">
                      <a:srgbClr val="000000">
                        <a:alpha val="43137"/>
                      </a:srgbClr>
                    </a:outerShdw>
                  </a:effectLst>
                  <a:latin typeface="Arial"/>
                  <a:cs typeface="Arial"/>
                </a:rPr>
                <a:t>ofproto</a:t>
              </a:r>
              <a:endParaRPr lang="en-US" altLang="en-US" sz="1400" kern="0" dirty="0">
                <a:solidFill>
                  <a:schemeClr val="bg1"/>
                </a:solidFill>
                <a:effectLst>
                  <a:outerShdw blurRad="38100" dist="38100" dir="2700000" algn="tl">
                    <a:srgbClr val="000000">
                      <a:alpha val="43137"/>
                    </a:srgbClr>
                  </a:outerShdw>
                </a:effectLst>
                <a:latin typeface="Arial"/>
                <a:cs typeface="Arial"/>
              </a:endParaRPr>
            </a:p>
          </p:txBody>
        </p:sp>
        <p:sp>
          <p:nvSpPr>
            <p:cNvPr id="103" name="TextBox 49"/>
            <p:cNvSpPr txBox="1">
              <a:spLocks noChangeArrowheads="1"/>
            </p:cNvSpPr>
            <p:nvPr/>
          </p:nvSpPr>
          <p:spPr bwMode="auto">
            <a:xfrm>
              <a:off x="7862257" y="4528704"/>
              <a:ext cx="1253548" cy="430887"/>
            </a:xfrm>
            <a:prstGeom prst="rect">
              <a:avLst/>
            </a:prstGeom>
            <a:noFill/>
            <a:ln w="19050" cmpd="sng"/>
            <a:extLst/>
          </p:spPr>
          <p:style>
            <a:lnRef idx="3">
              <a:schemeClr val="lt1"/>
            </a:lnRef>
            <a:fillRef idx="1">
              <a:schemeClr val="accent1"/>
            </a:fillRef>
            <a:effectRef idx="1">
              <a:schemeClr val="accent1"/>
            </a:effectRef>
            <a:fontRef idx="minor">
              <a:schemeClr val="lt1"/>
            </a:fontRef>
          </p:style>
          <p:txBody>
            <a:bodyPr wrap="none" lIns="0" tIns="0" rIns="0" bIns="0" anchor="ctr">
              <a:spAutoFit/>
            </a:bodyPr>
            <a:lstStyle>
              <a:defPPr>
                <a:defRPr lang="en-US"/>
              </a:defPPr>
              <a:lvl1pPr algn="l" rtl="0" eaLnBrk="0" fontAlgn="base" hangingPunct="0">
                <a:spcBef>
                  <a:spcPct val="0"/>
                </a:spcBef>
                <a:spcAft>
                  <a:spcPct val="0"/>
                </a:spcAft>
                <a:defRPr kern="1200">
                  <a:solidFill>
                    <a:schemeClr val="tx1"/>
                  </a:solidFill>
                  <a:latin typeface="Calibri" pitchFamily="34" charset="0"/>
                  <a:ea typeface="+mn-ea"/>
                  <a:cs typeface="+mn-cs"/>
                </a:defRPr>
              </a:lvl1pPr>
              <a:lvl2pPr marL="454025" indent="1588" algn="l" rtl="0" eaLnBrk="0" fontAlgn="base" hangingPunct="0">
                <a:spcBef>
                  <a:spcPct val="0"/>
                </a:spcBef>
                <a:spcAft>
                  <a:spcPct val="0"/>
                </a:spcAft>
                <a:defRPr kern="1200">
                  <a:solidFill>
                    <a:schemeClr val="tx1"/>
                  </a:solidFill>
                  <a:latin typeface="Calibri" pitchFamily="34" charset="0"/>
                  <a:ea typeface="+mn-ea"/>
                  <a:cs typeface="+mn-cs"/>
                </a:defRPr>
              </a:lvl2pPr>
              <a:lvl3pPr marL="911225" indent="1588" algn="l" rtl="0" eaLnBrk="0" fontAlgn="base" hangingPunct="0">
                <a:spcBef>
                  <a:spcPct val="0"/>
                </a:spcBef>
                <a:spcAft>
                  <a:spcPct val="0"/>
                </a:spcAft>
                <a:defRPr kern="1200">
                  <a:solidFill>
                    <a:schemeClr val="tx1"/>
                  </a:solidFill>
                  <a:latin typeface="Calibri" pitchFamily="34" charset="0"/>
                  <a:ea typeface="+mn-ea"/>
                  <a:cs typeface="+mn-cs"/>
                </a:defRPr>
              </a:lvl3pPr>
              <a:lvl4pPr marL="1368425" indent="1588" algn="l" rtl="0" eaLnBrk="0" fontAlgn="base" hangingPunct="0">
                <a:spcBef>
                  <a:spcPct val="0"/>
                </a:spcBef>
                <a:spcAft>
                  <a:spcPct val="0"/>
                </a:spcAft>
                <a:defRPr kern="1200">
                  <a:solidFill>
                    <a:schemeClr val="tx1"/>
                  </a:solidFill>
                  <a:latin typeface="Calibri" pitchFamily="34" charset="0"/>
                  <a:ea typeface="+mn-ea"/>
                  <a:cs typeface="+mn-cs"/>
                </a:defRPr>
              </a:lvl4pPr>
              <a:lvl5pPr marL="1825625" indent="1588" algn="l" rtl="0" eaLnBrk="0" fontAlgn="base" hangingPunct="0">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a:lstStyle>
            <a:p>
              <a:pPr algn="ctr"/>
              <a:r>
                <a:rPr lang="en-US" altLang="en-US" sz="1400" dirty="0" smtClean="0">
                  <a:latin typeface="Arial"/>
                  <a:cs typeface="Arial"/>
                </a:rPr>
                <a:t>Compute Node:</a:t>
              </a:r>
            </a:p>
            <a:p>
              <a:pPr algn="ctr"/>
              <a:r>
                <a:rPr lang="en-US" altLang="en-US" sz="1400" dirty="0" smtClean="0">
                  <a:latin typeface="Arial"/>
                  <a:cs typeface="Arial"/>
                </a:rPr>
                <a:t>Kernel </a:t>
              </a:r>
              <a:r>
                <a:rPr lang="en-US" altLang="en-US" sz="1400" dirty="0">
                  <a:latin typeface="Arial"/>
                  <a:cs typeface="Arial"/>
                </a:rPr>
                <a:t>Space</a:t>
              </a:r>
            </a:p>
          </p:txBody>
        </p:sp>
        <p:sp>
          <p:nvSpPr>
            <p:cNvPr id="107" name="Rounded Rectangle 16"/>
            <p:cNvSpPr>
              <a:spLocks noChangeArrowheads="1"/>
            </p:cNvSpPr>
            <p:nvPr/>
          </p:nvSpPr>
          <p:spPr bwMode="auto">
            <a:xfrm>
              <a:off x="127734" y="4531625"/>
              <a:ext cx="3064160" cy="455296"/>
            </a:xfrm>
            <a:prstGeom prst="roundRect">
              <a:avLst>
                <a:gd name="adj" fmla="val 16667"/>
              </a:avLst>
            </a:prstGeom>
            <a:ln w="19050" cmpd="sng"/>
          </p:spPr>
          <p:style>
            <a:lnRef idx="3">
              <a:schemeClr val="lt1"/>
            </a:lnRef>
            <a:fillRef idx="1">
              <a:schemeClr val="accent1"/>
            </a:fillRef>
            <a:effectRef idx="1">
              <a:schemeClr val="accent1"/>
            </a:effectRef>
            <a:fontRef idx="minor">
              <a:schemeClr val="lt1"/>
            </a:fontRef>
          </p:style>
          <p:txBody>
            <a:bodyPr lIns="49864" tIns="0" rIns="49864" bIns="0" spcCol="1512" anchor="ctr" anchorCtr="1"/>
            <a:lstStyle/>
            <a:p>
              <a:pPr algn="ctr" defTabSz="581749">
                <a:lnSpc>
                  <a:spcPct val="90000"/>
                </a:lnSpc>
                <a:spcBef>
                  <a:spcPts val="251"/>
                </a:spcBef>
                <a:spcAft>
                  <a:spcPts val="251"/>
                </a:spcAft>
                <a:buClr>
                  <a:prstClr val="black"/>
                </a:buClr>
                <a:defRPr/>
              </a:pPr>
              <a:r>
                <a:rPr lang="en-US" altLang="en-US" sz="1400" kern="0" dirty="0" err="1" smtClean="0">
                  <a:solidFill>
                    <a:schemeClr val="bg1"/>
                  </a:solidFill>
                  <a:effectLst>
                    <a:outerShdw blurRad="38100" dist="38100" dir="2700000" algn="tl">
                      <a:srgbClr val="000000">
                        <a:alpha val="43137"/>
                      </a:srgbClr>
                    </a:outerShdw>
                  </a:effectLst>
                  <a:latin typeface="Arial"/>
                  <a:cs typeface="Arial"/>
                </a:rPr>
                <a:t>openvswitch.ko</a:t>
              </a:r>
              <a:endParaRPr lang="en-US" altLang="en-US" sz="1400" kern="0" dirty="0">
                <a:solidFill>
                  <a:schemeClr val="bg1"/>
                </a:solidFill>
                <a:effectLst>
                  <a:outerShdw blurRad="38100" dist="38100" dir="2700000" algn="tl">
                    <a:srgbClr val="000000">
                      <a:alpha val="43137"/>
                    </a:srgbClr>
                  </a:outerShdw>
                </a:effectLst>
                <a:latin typeface="Arial"/>
                <a:cs typeface="Arial"/>
              </a:endParaRPr>
            </a:p>
          </p:txBody>
        </p:sp>
        <p:sp>
          <p:nvSpPr>
            <p:cNvPr id="108" name="Rounded Rectangle 37"/>
            <p:cNvSpPr>
              <a:spLocks noChangeArrowheads="1"/>
            </p:cNvSpPr>
            <p:nvPr/>
          </p:nvSpPr>
          <p:spPr bwMode="auto">
            <a:xfrm>
              <a:off x="4926413" y="2516200"/>
              <a:ext cx="1171728" cy="1847556"/>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37414" tIns="40002" rIns="37414" bIns="37414" spcCol="1135" anchor="t"/>
            <a:lstStyle/>
            <a:p>
              <a:pPr algn="ctr" defTabSz="436336">
                <a:lnSpc>
                  <a:spcPct val="90000"/>
                </a:lnSpc>
                <a:spcBef>
                  <a:spcPts val="188"/>
                </a:spcBef>
                <a:spcAft>
                  <a:spcPts val="188"/>
                </a:spcAft>
                <a:buClr>
                  <a:prstClr val="black"/>
                </a:buClr>
                <a:defRPr/>
              </a:pPr>
              <a:r>
                <a:rPr lang="en-US" altLang="en-US" sz="1400" kern="0" dirty="0" err="1" smtClean="0">
                  <a:solidFill>
                    <a:schemeClr val="tx1"/>
                  </a:solidFill>
                  <a:effectLst>
                    <a:outerShdw blurRad="38100" dist="38100" dir="2700000" algn="tl">
                      <a:srgbClr val="000000">
                        <a:alpha val="43137"/>
                      </a:srgbClr>
                    </a:outerShdw>
                  </a:effectLst>
                  <a:latin typeface="Arial"/>
                  <a:cs typeface="Arial"/>
                </a:rPr>
                <a:t>netdev_linux</a:t>
              </a:r>
              <a:endParaRPr lang="en-US" altLang="en-US" sz="1400" kern="0" dirty="0">
                <a:solidFill>
                  <a:schemeClr val="tx1"/>
                </a:solidFill>
                <a:effectLst>
                  <a:outerShdw blurRad="38100" dist="38100" dir="2700000" algn="tl">
                    <a:srgbClr val="000000">
                      <a:alpha val="43137"/>
                    </a:srgbClr>
                  </a:outerShdw>
                </a:effectLst>
                <a:latin typeface="Arial"/>
                <a:cs typeface="Arial"/>
              </a:endParaRPr>
            </a:p>
          </p:txBody>
        </p:sp>
        <p:sp>
          <p:nvSpPr>
            <p:cNvPr id="109" name="Rounded Rectangle 18"/>
            <p:cNvSpPr>
              <a:spLocks noChangeArrowheads="1"/>
            </p:cNvSpPr>
            <p:nvPr/>
          </p:nvSpPr>
          <p:spPr bwMode="auto">
            <a:xfrm>
              <a:off x="5006269" y="3347597"/>
              <a:ext cx="1012015" cy="448753"/>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37414" tIns="40002" rIns="37414" bIns="37414" spcCol="1135" anchor="ctr" anchorCtr="1"/>
            <a:lstStyle/>
            <a:p>
              <a:pPr algn="ctr" defTabSz="436336">
                <a:lnSpc>
                  <a:spcPct val="90000"/>
                </a:lnSpc>
                <a:spcBef>
                  <a:spcPts val="188"/>
                </a:spcBef>
                <a:spcAft>
                  <a:spcPts val="188"/>
                </a:spcAft>
                <a:buClr>
                  <a:prstClr val="black"/>
                </a:buClr>
                <a:defRPr/>
              </a:pPr>
              <a:r>
                <a:rPr lang="en-US" altLang="en-US" sz="1200" kern="0" dirty="0" smtClean="0">
                  <a:solidFill>
                    <a:schemeClr val="tx1"/>
                  </a:solidFill>
                  <a:effectLst>
                    <a:outerShdw blurRad="38100" dist="38100" dir="2700000" algn="tl">
                      <a:srgbClr val="000000">
                        <a:alpha val="43137"/>
                      </a:srgbClr>
                    </a:outerShdw>
                  </a:effectLst>
                  <a:latin typeface="Arial"/>
                  <a:cs typeface="Arial"/>
                </a:rPr>
                <a:t>sockets</a:t>
              </a:r>
              <a:endParaRPr lang="en-US" altLang="en-US" sz="1200" kern="0" dirty="0">
                <a:solidFill>
                  <a:schemeClr val="tx1"/>
                </a:solidFill>
                <a:effectLst>
                  <a:outerShdw blurRad="38100" dist="38100" dir="2700000" algn="tl">
                    <a:srgbClr val="000000">
                      <a:alpha val="43137"/>
                    </a:srgbClr>
                  </a:outerShdw>
                </a:effectLst>
                <a:latin typeface="Arial"/>
                <a:cs typeface="Arial"/>
              </a:endParaRPr>
            </a:p>
          </p:txBody>
        </p:sp>
        <p:pic>
          <p:nvPicPr>
            <p:cNvPr id="110" name="Picture 109"/>
            <p:cNvPicPr>
              <a:picLocks noChangeAspect="1"/>
            </p:cNvPicPr>
            <p:nvPr/>
          </p:nvPicPr>
          <p:blipFill>
            <a:blip r:embed="rId4"/>
            <a:stretch>
              <a:fillRect/>
            </a:stretch>
          </p:blipFill>
          <p:spPr>
            <a:xfrm>
              <a:off x="5195477" y="4533333"/>
              <a:ext cx="786875" cy="467120"/>
            </a:xfrm>
            <a:prstGeom prst="rect">
              <a:avLst/>
            </a:prstGeom>
          </p:spPr>
        </p:pic>
        <p:sp>
          <p:nvSpPr>
            <p:cNvPr id="112" name="Rounded Rectangle 37"/>
            <p:cNvSpPr>
              <a:spLocks noChangeArrowheads="1"/>
            </p:cNvSpPr>
            <p:nvPr/>
          </p:nvSpPr>
          <p:spPr bwMode="auto">
            <a:xfrm>
              <a:off x="3679968" y="2516200"/>
              <a:ext cx="1171728" cy="1847556"/>
            </a:xfrm>
            <a:prstGeom prst="roundRect">
              <a:avLst>
                <a:gd name="adj" fmla="val 5502"/>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vert="horz" lIns="37414" tIns="40002" rIns="37414" bIns="37414" spcCol="1135" anchor="t"/>
            <a:lstStyle/>
            <a:p>
              <a:pPr algn="ctr" defTabSz="436336">
                <a:lnSpc>
                  <a:spcPct val="90000"/>
                </a:lnSpc>
                <a:spcBef>
                  <a:spcPts val="188"/>
                </a:spcBef>
                <a:spcAft>
                  <a:spcPts val="188"/>
                </a:spcAft>
                <a:buClr>
                  <a:prstClr val="black"/>
                </a:buClr>
                <a:defRPr/>
              </a:pPr>
              <a:r>
                <a:rPr lang="en-US" altLang="en-US" sz="1300" kern="0" dirty="0" err="1" smtClean="0">
                  <a:solidFill>
                    <a:schemeClr val="tx1"/>
                  </a:solidFill>
                  <a:effectLst>
                    <a:outerShdw blurRad="38100" dist="38100" dir="2700000" algn="tl">
                      <a:srgbClr val="000000">
                        <a:alpha val="43137"/>
                      </a:srgbClr>
                    </a:outerShdw>
                  </a:effectLst>
                  <a:latin typeface="Arial"/>
                  <a:cs typeface="Arial"/>
                </a:rPr>
                <a:t>netdev_vport</a:t>
              </a:r>
              <a:endParaRPr lang="en-US" altLang="en-US" sz="1300" kern="0" dirty="0">
                <a:solidFill>
                  <a:schemeClr val="tx1"/>
                </a:solidFill>
                <a:effectLst>
                  <a:outerShdw blurRad="38100" dist="38100" dir="2700000" algn="tl">
                    <a:srgbClr val="000000">
                      <a:alpha val="43137"/>
                    </a:srgbClr>
                  </a:outerShdw>
                </a:effectLst>
                <a:latin typeface="Arial"/>
                <a:cs typeface="Arial"/>
              </a:endParaRPr>
            </a:p>
          </p:txBody>
        </p:sp>
        <p:sp>
          <p:nvSpPr>
            <p:cNvPr id="113" name="Rounded Rectangle 18"/>
            <p:cNvSpPr>
              <a:spLocks noChangeArrowheads="1"/>
            </p:cNvSpPr>
            <p:nvPr/>
          </p:nvSpPr>
          <p:spPr bwMode="auto">
            <a:xfrm>
              <a:off x="3759824" y="3347597"/>
              <a:ext cx="1012015" cy="448753"/>
            </a:xfrm>
            <a:prstGeom prst="roundRect">
              <a:avLst>
                <a:gd name="adj" fmla="val 16667"/>
              </a:avLst>
            </a:prstGeom>
            <a:solidFill>
              <a:schemeClr val="accent3">
                <a:lumMod val="20000"/>
                <a:lumOff val="80000"/>
              </a:schemeClr>
            </a:solidFill>
            <a:ln w="19050" cmpd="sng"/>
          </p:spPr>
          <p:style>
            <a:lnRef idx="3">
              <a:schemeClr val="lt1"/>
            </a:lnRef>
            <a:fillRef idx="1">
              <a:schemeClr val="accent1"/>
            </a:fillRef>
            <a:effectRef idx="1">
              <a:schemeClr val="accent1"/>
            </a:effectRef>
            <a:fontRef idx="minor">
              <a:schemeClr val="lt1"/>
            </a:fontRef>
          </p:style>
          <p:txBody>
            <a:bodyPr lIns="37414" tIns="40002" rIns="37414" bIns="37414" spcCol="1135" anchor="ctr" anchorCtr="1"/>
            <a:lstStyle/>
            <a:p>
              <a:pPr algn="ctr" defTabSz="436336">
                <a:lnSpc>
                  <a:spcPct val="90000"/>
                </a:lnSpc>
                <a:spcBef>
                  <a:spcPts val="188"/>
                </a:spcBef>
                <a:spcAft>
                  <a:spcPts val="188"/>
                </a:spcAft>
                <a:buClr>
                  <a:prstClr val="black"/>
                </a:buClr>
                <a:defRPr/>
              </a:pPr>
              <a:r>
                <a:rPr lang="en-US" altLang="en-US" sz="1200" kern="0" dirty="0" smtClean="0">
                  <a:solidFill>
                    <a:schemeClr val="tx1"/>
                  </a:solidFill>
                  <a:effectLst>
                    <a:outerShdw blurRad="38100" dist="38100" dir="2700000" algn="tl">
                      <a:srgbClr val="000000">
                        <a:alpha val="43137"/>
                      </a:srgbClr>
                    </a:outerShdw>
                  </a:effectLst>
                  <a:latin typeface="Arial"/>
                  <a:cs typeface="Arial"/>
                </a:rPr>
                <a:t>Overlays</a:t>
              </a:r>
              <a:endParaRPr lang="en-US" altLang="en-US" sz="1200" kern="0" dirty="0">
                <a:solidFill>
                  <a:schemeClr val="tx1"/>
                </a:solidFill>
                <a:effectLst>
                  <a:outerShdw blurRad="38100" dist="38100" dir="2700000" algn="tl">
                    <a:srgbClr val="000000">
                      <a:alpha val="43137"/>
                    </a:srgbClr>
                  </a:outerShdw>
                </a:effectLst>
                <a:latin typeface="Arial"/>
                <a:cs typeface="Arial"/>
              </a:endParaRPr>
            </a:p>
          </p:txBody>
        </p:sp>
        <p:graphicFrame>
          <p:nvGraphicFramePr>
            <p:cNvPr id="39" name="Diagram 38"/>
            <p:cNvGraphicFramePr/>
            <p:nvPr>
              <p:extLst>
                <p:ext uri="{D42A27DB-BD31-4B8C-83A1-F6EECF244321}">
                  <p14:modId xmlns:p14="http://schemas.microsoft.com/office/powerpoint/2010/main" val="156419099"/>
                </p:ext>
              </p:extLst>
            </p:nvPr>
          </p:nvGraphicFramePr>
          <p:xfrm>
            <a:off x="7997547" y="1604656"/>
            <a:ext cx="1045075" cy="76777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17" name="Diagram 116"/>
            <p:cNvGraphicFramePr/>
            <p:nvPr>
              <p:extLst>
                <p:ext uri="{D42A27DB-BD31-4B8C-83A1-F6EECF244321}">
                  <p14:modId xmlns:p14="http://schemas.microsoft.com/office/powerpoint/2010/main" val="4144856368"/>
                </p:ext>
              </p:extLst>
            </p:nvPr>
          </p:nvGraphicFramePr>
          <p:xfrm>
            <a:off x="7986545" y="2537155"/>
            <a:ext cx="1045075" cy="76777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118" name="Diagram 117"/>
            <p:cNvGraphicFramePr/>
            <p:nvPr>
              <p:extLst>
                <p:ext uri="{D42A27DB-BD31-4B8C-83A1-F6EECF244321}">
                  <p14:modId xmlns:p14="http://schemas.microsoft.com/office/powerpoint/2010/main" val="2624623277"/>
                </p:ext>
              </p:extLst>
            </p:nvPr>
          </p:nvGraphicFramePr>
          <p:xfrm>
            <a:off x="7988437" y="3480699"/>
            <a:ext cx="1045075" cy="914791"/>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40" name="Left-Right Arrow 39"/>
            <p:cNvSpPr/>
            <p:nvPr/>
          </p:nvSpPr>
          <p:spPr bwMode="auto">
            <a:xfrm>
              <a:off x="7270548" y="2967742"/>
              <a:ext cx="566944" cy="205565"/>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19" name="Left-Right Arrow 118"/>
            <p:cNvSpPr/>
            <p:nvPr/>
          </p:nvSpPr>
          <p:spPr bwMode="auto">
            <a:xfrm>
              <a:off x="7272473" y="3571986"/>
              <a:ext cx="566944" cy="205565"/>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7" name="Left-Up Arrow 46"/>
            <p:cNvSpPr/>
            <p:nvPr/>
          </p:nvSpPr>
          <p:spPr bwMode="auto">
            <a:xfrm rot="10800000">
              <a:off x="5427474" y="1803117"/>
              <a:ext cx="2446213" cy="697476"/>
            </a:xfrm>
            <a:prstGeom prst="leftUpArrow">
              <a:avLst>
                <a:gd name="adj1" fmla="val 14075"/>
                <a:gd name="adj2" fmla="val 17489"/>
                <a:gd name="adj3" fmla="val 25000"/>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48" name="Up-Down Arrow 47"/>
            <p:cNvSpPr/>
            <p:nvPr/>
          </p:nvSpPr>
          <p:spPr bwMode="auto">
            <a:xfrm>
              <a:off x="5760849" y="3670996"/>
              <a:ext cx="214774" cy="1068478"/>
            </a:xfrm>
            <a:prstGeom prst="upDown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1" name="Up-Down Arrow 120"/>
            <p:cNvSpPr/>
            <p:nvPr/>
          </p:nvSpPr>
          <p:spPr bwMode="auto">
            <a:xfrm>
              <a:off x="6675598" y="4303979"/>
              <a:ext cx="211129" cy="457640"/>
            </a:xfrm>
            <a:prstGeom prst="upDown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2" name="Left-Right Arrow 121"/>
            <p:cNvSpPr/>
            <p:nvPr/>
          </p:nvSpPr>
          <p:spPr bwMode="auto">
            <a:xfrm>
              <a:off x="3125301" y="4752094"/>
              <a:ext cx="2218224" cy="213872"/>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3" name="Left-Up Arrow 122"/>
            <p:cNvSpPr/>
            <p:nvPr/>
          </p:nvSpPr>
          <p:spPr bwMode="auto">
            <a:xfrm>
              <a:off x="3110169" y="3651946"/>
              <a:ext cx="2166681" cy="1109673"/>
            </a:xfrm>
            <a:prstGeom prst="leftUpArrow">
              <a:avLst>
                <a:gd name="adj1" fmla="val 8803"/>
                <a:gd name="adj2" fmla="val 8688"/>
                <a:gd name="adj3" fmla="val 10567"/>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4" name="Left-Right Arrow 123"/>
            <p:cNvSpPr/>
            <p:nvPr/>
          </p:nvSpPr>
          <p:spPr bwMode="auto">
            <a:xfrm>
              <a:off x="2849201" y="3373237"/>
              <a:ext cx="566944" cy="205565"/>
            </a:xfrm>
            <a:prstGeom prst="leftRightArrow">
              <a:avLst/>
            </a:prstGeom>
            <a:ln>
              <a:headEnd type="none" w="sm" len="sm"/>
              <a:tailEnd type="none" w="sm" len="sm"/>
            </a:ln>
          </p:spPr>
          <p:style>
            <a:lnRef idx="2">
              <a:schemeClr val="accent5">
                <a:shade val="50000"/>
              </a:schemeClr>
            </a:lnRef>
            <a:fillRef idx="1">
              <a:schemeClr val="accent5"/>
            </a:fillRef>
            <a:effectRef idx="0">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5" name="Left-Right Arrow 124"/>
            <p:cNvSpPr/>
            <p:nvPr/>
          </p:nvSpPr>
          <p:spPr bwMode="auto">
            <a:xfrm>
              <a:off x="2859564" y="4110283"/>
              <a:ext cx="566944" cy="205565"/>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6" name="Left-Right Arrow 125"/>
            <p:cNvSpPr/>
            <p:nvPr/>
          </p:nvSpPr>
          <p:spPr bwMode="auto">
            <a:xfrm>
              <a:off x="1395554" y="4069373"/>
              <a:ext cx="2049800" cy="246475"/>
            </a:xfrm>
            <a:prstGeom prst="leftRight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7" name="Up-Down Arrow 126"/>
            <p:cNvSpPr/>
            <p:nvPr/>
          </p:nvSpPr>
          <p:spPr bwMode="auto">
            <a:xfrm>
              <a:off x="171815" y="4202186"/>
              <a:ext cx="211129" cy="457640"/>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28" name="Up-Down Arrow 127"/>
            <p:cNvSpPr/>
            <p:nvPr/>
          </p:nvSpPr>
          <p:spPr bwMode="auto">
            <a:xfrm>
              <a:off x="2379447" y="1269033"/>
              <a:ext cx="281563" cy="1540944"/>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31" name="Up-Down Arrow 130"/>
            <p:cNvSpPr/>
            <p:nvPr/>
          </p:nvSpPr>
          <p:spPr bwMode="auto">
            <a:xfrm>
              <a:off x="1184425" y="1278019"/>
              <a:ext cx="211129" cy="457640"/>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sp>
          <p:nvSpPr>
            <p:cNvPr id="132" name="Up-Down Arrow 131"/>
            <p:cNvSpPr/>
            <p:nvPr/>
          </p:nvSpPr>
          <p:spPr bwMode="auto">
            <a:xfrm>
              <a:off x="872045" y="2354487"/>
              <a:ext cx="211129" cy="457640"/>
            </a:xfrm>
            <a:prstGeom prst="upDownArrow">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vert="horz" wrap="none" lIns="91440" tIns="45720" rIns="91440" bIns="45720" numCol="1" rtlCol="0" anchor="ctr" anchorCtr="0" compatLnSpc="1">
              <a:prstTxWarp prst="textNoShape">
                <a:avLst/>
              </a:prstTxWarp>
            </a:bodyPr>
            <a:lstStyle/>
            <a:p>
              <a:pPr algn="ctr" eaLnBrk="0" hangingPunct="0"/>
              <a:endParaRPr lang="en-US" sz="2000" b="1" smtClean="0">
                <a:latin typeface="Neo Sans Intel" pitchFamily="34" charset="0"/>
                <a:cs typeface="Arial" pitchFamily="34" charset="0"/>
              </a:endParaRPr>
            </a:p>
          </p:txBody>
        </p:sp>
      </p:grpSp>
      <p:sp>
        <p:nvSpPr>
          <p:cNvPr id="60" name="Rectangle 59"/>
          <p:cNvSpPr/>
          <p:nvPr/>
        </p:nvSpPr>
        <p:spPr>
          <a:xfrm>
            <a:off x="175095" y="45094"/>
            <a:ext cx="6505426" cy="449418"/>
          </a:xfrm>
          <a:prstGeom prst="rect">
            <a:avLst/>
          </a:prstGeom>
        </p:spPr>
        <p:txBody>
          <a:bodyPr wrap="square">
            <a:spAutoFit/>
          </a:bodyPr>
          <a:lstStyle/>
          <a:p>
            <a:pPr>
              <a:lnSpc>
                <a:spcPct val="80000"/>
              </a:lnSpc>
            </a:pPr>
            <a:r>
              <a:rPr lang="en-US" sz="2800" dirty="0">
                <a:solidFill>
                  <a:schemeClr val="tx2"/>
                </a:solidFill>
                <a:latin typeface="Intel Clear"/>
                <a:ea typeface="Calibri" panose="020F0502020204030204" pitchFamily="34" charset="0"/>
                <a:cs typeface="Intel Clear"/>
              </a:rPr>
              <a:t>OVS Architectural Evolution</a:t>
            </a:r>
          </a:p>
        </p:txBody>
      </p:sp>
      <p:sp>
        <p:nvSpPr>
          <p:cNvPr id="52" name="Footer Placeholder 3"/>
          <p:cNvSpPr txBox="1">
            <a:spLocks/>
          </p:cNvSpPr>
          <p:nvPr/>
        </p:nvSpPr>
        <p:spPr>
          <a:xfrm>
            <a:off x="3028950" y="4814158"/>
            <a:ext cx="3086100" cy="274637"/>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it-IT" sz="1050" dirty="0">
                <a:solidFill>
                  <a:schemeClr val="bg1"/>
                </a:solidFill>
                <a:latin typeface="Calibri" panose="020F0502020204030204" pitchFamily="34" charset="0"/>
              </a:rPr>
              <a:t>OVS Fall Conference 2015</a:t>
            </a:r>
            <a:endParaRPr lang="en-US" sz="1050" dirty="0">
              <a:solidFill>
                <a:schemeClr val="bg1"/>
              </a:solidFill>
              <a:latin typeface="Calibri" panose="020F0502020204030204" pitchFamily="34" charset="0"/>
            </a:endParaRPr>
          </a:p>
        </p:txBody>
      </p:sp>
    </p:spTree>
    <p:custDataLst>
      <p:tags r:id="rId1"/>
    </p:custDataLst>
    <p:extLst>
      <p:ext uri="{BB962C8B-B14F-4D97-AF65-F5344CB8AC3E}">
        <p14:creationId xmlns:p14="http://schemas.microsoft.com/office/powerpoint/2010/main" val="2520530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5</a:t>
            </a:fld>
            <a:endParaRPr lang="en-US" dirty="0"/>
          </a:p>
        </p:txBody>
      </p:sp>
      <p:sp>
        <p:nvSpPr>
          <p:cNvPr id="3" name="Title 2"/>
          <p:cNvSpPr>
            <a:spLocks noGrp="1"/>
          </p:cNvSpPr>
          <p:nvPr>
            <p:ph type="title"/>
          </p:nvPr>
        </p:nvSpPr>
        <p:spPr/>
        <p:txBody>
          <a:bodyPr/>
          <a:lstStyle/>
          <a:p>
            <a:r>
              <a:rPr lang="en-GB" dirty="0"/>
              <a:t>The </a:t>
            </a:r>
            <a:r>
              <a:rPr lang="en-GB" dirty="0" err="1"/>
              <a:t>Netdev</a:t>
            </a:r>
            <a:r>
              <a:rPr lang="en-GB" dirty="0"/>
              <a:t> </a:t>
            </a:r>
            <a:r>
              <a:rPr lang="en-GB" dirty="0" smtClean="0"/>
              <a:t>Interface Makes it Possible</a:t>
            </a:r>
            <a:r>
              <a:rPr lang="en-GB" dirty="0"/>
              <a:t/>
            </a:r>
            <a:br>
              <a:rPr lang="en-GB" dirty="0"/>
            </a:br>
            <a:endParaRPr lang="en-US" dirty="0"/>
          </a:p>
        </p:txBody>
      </p:sp>
      <p:sp>
        <p:nvSpPr>
          <p:cNvPr id="4" name="Footer Placeholder 3"/>
          <p:cNvSpPr>
            <a:spLocks noGrp="1"/>
          </p:cNvSpPr>
          <p:nvPr>
            <p:ph type="ftr" sz="quarter" idx="13"/>
          </p:nvPr>
        </p:nvSpPr>
        <p:spPr/>
        <p:txBody>
          <a:bodyPr/>
          <a:lstStyle/>
          <a:p>
            <a:r>
              <a:rPr lang="it-IT" dirty="0" smtClean="0"/>
              <a:t>OVS Fall Conference 2015</a:t>
            </a:r>
            <a:endParaRPr lang="en-US" dirty="0"/>
          </a:p>
        </p:txBody>
      </p:sp>
      <p:sp>
        <p:nvSpPr>
          <p:cNvPr id="5" name="TextBox 4"/>
          <p:cNvSpPr txBox="1"/>
          <p:nvPr/>
        </p:nvSpPr>
        <p:spPr>
          <a:xfrm>
            <a:off x="0" y="1077880"/>
            <a:ext cx="9144000" cy="344709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Transparency of Data Plane</a:t>
            </a:r>
          </a:p>
          <a:p>
            <a:pPr marL="285750" indent="-285750">
              <a:buFont typeface="Arial" panose="020B0604020202020204" pitchFamily="34" charset="0"/>
              <a:buChar char="•"/>
            </a:pPr>
            <a:r>
              <a:rPr lang="en-US" dirty="0" err="1" smtClean="0"/>
              <a:t>Netdev</a:t>
            </a:r>
            <a:r>
              <a:rPr lang="en-US" dirty="0" smtClean="0"/>
              <a:t> – API Between Data Plane and OVS</a:t>
            </a:r>
          </a:p>
          <a:p>
            <a:pPr marL="742950" lvl="1" indent="-285750">
              <a:buFont typeface="Arial" panose="020B0604020202020204" pitchFamily="34" charset="0"/>
              <a:buChar char="•"/>
            </a:pPr>
            <a:r>
              <a:rPr lang="en-US" dirty="0"/>
              <a:t>G</a:t>
            </a:r>
            <a:r>
              <a:rPr lang="en-US" dirty="0" smtClean="0"/>
              <a:t>eneric network device API independent from data plane implementation.</a:t>
            </a:r>
          </a:p>
          <a:p>
            <a:pPr marL="742950" lvl="1" indent="-285750">
              <a:buFont typeface="Arial" panose="020B0604020202020204" pitchFamily="34" charset="0"/>
              <a:buChar char="•"/>
            </a:pPr>
            <a:r>
              <a:rPr lang="en-US" dirty="0" smtClean="0"/>
              <a:t>Similar to network driver interface in BSD</a:t>
            </a:r>
          </a:p>
          <a:p>
            <a:pPr marL="742950" lvl="1" indent="-285750">
              <a:buFont typeface="Arial" panose="020B0604020202020204" pitchFamily="34" charset="0"/>
              <a:buChar char="•"/>
            </a:pPr>
            <a:r>
              <a:rPr lang="en-US" dirty="0" err="1" smtClean="0"/>
              <a:t>Netdev</a:t>
            </a:r>
            <a:r>
              <a:rPr lang="en-US" dirty="0" smtClean="0"/>
              <a:t> Abstracts forwarding of packets in data plane</a:t>
            </a:r>
          </a:p>
          <a:p>
            <a:pPr marL="285750" indent="-285750">
              <a:buFont typeface="Arial" panose="020B0604020202020204" pitchFamily="34" charset="0"/>
              <a:buChar char="•"/>
            </a:pPr>
            <a:r>
              <a:rPr lang="en-US" dirty="0" smtClean="0"/>
              <a:t>Conceptually like any </a:t>
            </a:r>
            <a:r>
              <a:rPr lang="en-US" dirty="0"/>
              <a:t>Network device driver</a:t>
            </a:r>
          </a:p>
          <a:p>
            <a:pPr marL="742950" lvl="1" indent="-285750">
              <a:buFont typeface="Arial" panose="020B0604020202020204" pitchFamily="34" charset="0"/>
              <a:buChar char="•"/>
            </a:pPr>
            <a:r>
              <a:rPr lang="en-US" dirty="0" smtClean="0"/>
              <a:t>With Start, Stop, Private Data Area, Queue Management</a:t>
            </a:r>
          </a:p>
          <a:p>
            <a:pPr marL="285750" indent="-285750">
              <a:buFont typeface="Arial" panose="020B0604020202020204" pitchFamily="34" charset="0"/>
              <a:buChar char="•"/>
            </a:pPr>
            <a:r>
              <a:rPr lang="en-US" dirty="0" err="1" smtClean="0"/>
              <a:t>Struct</a:t>
            </a:r>
            <a:r>
              <a:rPr lang="en-US" dirty="0" smtClean="0"/>
              <a:t> </a:t>
            </a:r>
            <a:r>
              <a:rPr lang="en-US" dirty="0" err="1" smtClean="0"/>
              <a:t>netdev</a:t>
            </a:r>
            <a:r>
              <a:rPr lang="en-US" dirty="0" smtClean="0"/>
              <a:t> Holds the interface Specific Function Pointers</a:t>
            </a:r>
          </a:p>
          <a:p>
            <a:pPr marL="742950" lvl="1" indent="-285750">
              <a:buFont typeface="Arial" panose="020B0604020202020204" pitchFamily="34" charset="0"/>
              <a:buChar char="•"/>
            </a:pPr>
            <a:r>
              <a:rPr lang="en-US" dirty="0" smtClean="0"/>
              <a:t>Includes the generic part followed by private part for use by driver.</a:t>
            </a:r>
          </a:p>
          <a:p>
            <a:pPr marL="742950" lvl="1" indent="-285750">
              <a:buFont typeface="Arial" panose="020B0604020202020204" pitchFamily="34" charset="0"/>
              <a:buChar char="•"/>
            </a:pPr>
            <a:r>
              <a:rPr lang="en-US" dirty="0" err="1" smtClean="0"/>
              <a:t>Constructur</a:t>
            </a:r>
            <a:r>
              <a:rPr lang="en-US" dirty="0" smtClean="0"/>
              <a:t> for </a:t>
            </a:r>
            <a:r>
              <a:rPr lang="en-US" dirty="0" err="1" smtClean="0"/>
              <a:t>netdev</a:t>
            </a:r>
            <a:r>
              <a:rPr lang="en-US" dirty="0" smtClean="0"/>
              <a:t> provider</a:t>
            </a:r>
          </a:p>
          <a:p>
            <a:pPr marL="742950" lvl="1" indent="-285750">
              <a:buFont typeface="Arial" panose="020B0604020202020204" pitchFamily="34" charset="0"/>
              <a:buChar char="•"/>
            </a:pPr>
            <a:r>
              <a:rPr lang="en-US" dirty="0" err="1" smtClean="0"/>
              <a:t>Dpdk</a:t>
            </a:r>
            <a:r>
              <a:rPr lang="en-US" dirty="0" smtClean="0"/>
              <a:t>  Creates </a:t>
            </a:r>
            <a:r>
              <a:rPr lang="en-US" dirty="0" err="1" smtClean="0"/>
              <a:t>dpdk</a:t>
            </a:r>
            <a:r>
              <a:rPr lang="en-US" dirty="0" smtClean="0"/>
              <a:t> personality of </a:t>
            </a:r>
            <a:r>
              <a:rPr lang="en-US" dirty="0" err="1" smtClean="0"/>
              <a:t>struct</a:t>
            </a:r>
            <a:r>
              <a:rPr lang="en-US" dirty="0" smtClean="0"/>
              <a:t> </a:t>
            </a:r>
            <a:r>
              <a:rPr lang="en-US" dirty="0" err="1" smtClean="0"/>
              <a:t>netdev</a:t>
            </a:r>
            <a:endParaRPr lang="en-US" sz="2400" dirty="0"/>
          </a:p>
          <a:p>
            <a:pPr marL="1200150" lvl="2" indent="-285750">
              <a:buFont typeface="Arial" panose="020B0604020202020204" pitchFamily="34" charset="0"/>
              <a:buChar char="•"/>
            </a:pPr>
            <a:r>
              <a:rPr lang="en-US" dirty="0" smtClean="0"/>
              <a:t>Multiple </a:t>
            </a:r>
            <a:r>
              <a:rPr lang="en-US" dirty="0" err="1" smtClean="0"/>
              <a:t>rx</a:t>
            </a:r>
            <a:r>
              <a:rPr lang="en-US" dirty="0" smtClean="0"/>
              <a:t> queues Managed by OVS</a:t>
            </a:r>
          </a:p>
        </p:txBody>
      </p:sp>
    </p:spTree>
    <p:extLst>
      <p:ext uri="{BB962C8B-B14F-4D97-AF65-F5344CB8AC3E}">
        <p14:creationId xmlns:p14="http://schemas.microsoft.com/office/powerpoint/2010/main" val="336811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6</a:t>
            </a:fld>
            <a:endParaRPr lang="en-US" dirty="0"/>
          </a:p>
        </p:txBody>
      </p:sp>
      <p:sp>
        <p:nvSpPr>
          <p:cNvPr id="5" name="Title 4"/>
          <p:cNvSpPr>
            <a:spLocks noGrp="1"/>
          </p:cNvSpPr>
          <p:nvPr>
            <p:ph type="title"/>
          </p:nvPr>
        </p:nvSpPr>
        <p:spPr>
          <a:xfrm>
            <a:off x="455613" y="237728"/>
            <a:ext cx="8229600" cy="514112"/>
          </a:xfrm>
        </p:spPr>
        <p:txBody>
          <a:bodyPr/>
          <a:lstStyle/>
          <a:p>
            <a:r>
              <a:rPr lang="en-US" dirty="0" smtClean="0"/>
              <a:t>Open </a:t>
            </a:r>
            <a:r>
              <a:rPr lang="en-US" dirty="0" err="1" smtClean="0"/>
              <a:t>vSwitch</a:t>
            </a:r>
            <a:r>
              <a:rPr lang="en-US" dirty="0" smtClean="0"/>
              <a:t> with DPDK</a:t>
            </a:r>
            <a:endParaRPr lang="en-US" dirty="0"/>
          </a:p>
        </p:txBody>
      </p:sp>
      <p:sp>
        <p:nvSpPr>
          <p:cNvPr id="6" name="Footer Placeholder 5"/>
          <p:cNvSpPr>
            <a:spLocks noGrp="1"/>
          </p:cNvSpPr>
          <p:nvPr>
            <p:ph type="ftr" sz="quarter" idx="14"/>
          </p:nvPr>
        </p:nvSpPr>
        <p:spPr/>
        <p:txBody>
          <a:bodyPr/>
          <a:lstStyle/>
          <a:p>
            <a:r>
              <a:rPr lang="it-IT" smtClean="0"/>
              <a:t>OVS Fall Conference 2015</a:t>
            </a:r>
            <a:endParaRPr lang="en-US" dirty="0"/>
          </a:p>
        </p:txBody>
      </p:sp>
      <p:sp>
        <p:nvSpPr>
          <p:cNvPr id="9" name="TextBox 8"/>
          <p:cNvSpPr txBox="1"/>
          <p:nvPr/>
        </p:nvSpPr>
        <p:spPr>
          <a:xfrm>
            <a:off x="287782" y="776845"/>
            <a:ext cx="4373118"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DPDK – Data Plane Development Kit</a:t>
            </a:r>
          </a:p>
          <a:p>
            <a:pPr marL="742950" lvl="1" indent="-285750">
              <a:buFont typeface="Arial" panose="020B0604020202020204" pitchFamily="34" charset="0"/>
              <a:buChar char="•"/>
            </a:pPr>
            <a:r>
              <a:rPr lang="en-US" dirty="0" smtClean="0"/>
              <a:t>About 4 Years Old</a:t>
            </a:r>
          </a:p>
          <a:p>
            <a:pPr marL="742950" lvl="1" indent="-285750">
              <a:buFont typeface="Arial" panose="020B0604020202020204" pitchFamily="34" charset="0"/>
              <a:buChar char="•"/>
            </a:pPr>
            <a:r>
              <a:rPr lang="en-US" dirty="0" smtClean="0"/>
              <a:t>First Integrated with OVS from 2013</a:t>
            </a:r>
          </a:p>
          <a:p>
            <a:pPr marL="742950" lvl="1" indent="-285750">
              <a:buFont typeface="Arial" panose="020B0604020202020204" pitchFamily="34" charset="0"/>
              <a:buChar char="•"/>
            </a:pPr>
            <a:r>
              <a:rPr lang="en-US" dirty="0" smtClean="0"/>
              <a:t>Fast Packet Forwarding</a:t>
            </a:r>
          </a:p>
          <a:p>
            <a:pPr marL="742950" lvl="1" indent="-285750">
              <a:buFont typeface="Arial" panose="020B0604020202020204" pitchFamily="34" charset="0"/>
              <a:buChar char="•"/>
            </a:pPr>
            <a:r>
              <a:rPr lang="en-US" dirty="0" smtClean="0"/>
              <a:t>Poll Mode Drivers</a:t>
            </a:r>
          </a:p>
          <a:p>
            <a:pPr marL="742950" lvl="1" indent="-285750">
              <a:buFont typeface="Arial" panose="020B0604020202020204" pitchFamily="34" charset="0"/>
              <a:buChar char="•"/>
            </a:pPr>
            <a:r>
              <a:rPr lang="en-US" dirty="0" smtClean="0"/>
              <a:t>Uses Commodity Hardware</a:t>
            </a:r>
          </a:p>
          <a:p>
            <a:pPr marL="742950" lvl="1" indent="-285750">
              <a:buFont typeface="Arial" panose="020B0604020202020204" pitchFamily="34" charset="0"/>
              <a:buChar char="•"/>
            </a:pPr>
            <a:r>
              <a:rPr lang="en-US" dirty="0" smtClean="0"/>
              <a:t>Multiple Threads and Cores</a:t>
            </a:r>
          </a:p>
          <a:p>
            <a:pPr marL="285750" indent="-285750">
              <a:buFont typeface="Arial" panose="020B0604020202020204" pitchFamily="34" charset="0"/>
              <a:buChar char="•"/>
            </a:pPr>
            <a:r>
              <a:rPr lang="en-US" dirty="0" smtClean="0"/>
              <a:t>Up to 12X Speed Improvement for</a:t>
            </a:r>
            <a:r>
              <a:rPr lang="en-US" dirty="0"/>
              <a:t> </a:t>
            </a:r>
            <a:r>
              <a:rPr lang="en-US" dirty="0" smtClean="0"/>
              <a:t>small packets</a:t>
            </a:r>
          </a:p>
          <a:p>
            <a:pPr marL="285750" indent="-285750">
              <a:buFont typeface="Arial" panose="020B0604020202020204" pitchFamily="34" charset="0"/>
              <a:buChar char="•"/>
            </a:pPr>
            <a:r>
              <a:rPr lang="en-US" dirty="0" smtClean="0"/>
              <a:t>Over 15mpps Forwarding</a:t>
            </a:r>
          </a:p>
          <a:p>
            <a:pPr marL="742950" lvl="1" indent="-285750">
              <a:buFont typeface="Arial" panose="020B0604020202020204" pitchFamily="34" charset="0"/>
              <a:buChar char="•"/>
            </a:pPr>
            <a:r>
              <a:rPr lang="en-US" dirty="0" smtClean="0"/>
              <a:t>Small Packets</a:t>
            </a:r>
          </a:p>
          <a:p>
            <a:pPr marL="285750" indent="-285750">
              <a:buFont typeface="Arial" panose="020B0604020202020204" pitchFamily="34" charset="0"/>
              <a:buChar char="•"/>
            </a:pPr>
            <a:endParaRPr lang="en-US" dirty="0" smtClean="0"/>
          </a:p>
        </p:txBody>
      </p:sp>
      <p:sp>
        <p:nvSpPr>
          <p:cNvPr id="10" name="TextBox 9"/>
          <p:cNvSpPr txBox="1"/>
          <p:nvPr/>
        </p:nvSpPr>
        <p:spPr>
          <a:xfrm>
            <a:off x="4563110" y="805691"/>
            <a:ext cx="4373118"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Disadvantages WRT </a:t>
            </a:r>
            <a:r>
              <a:rPr lang="en-US" sz="2000" dirty="0"/>
              <a:t>Linux Kernel </a:t>
            </a:r>
            <a:endParaRPr lang="en-US" sz="2000" dirty="0" smtClean="0"/>
          </a:p>
          <a:p>
            <a:pPr marL="285750" indent="-285750">
              <a:buFont typeface="Arial" panose="020B0604020202020204" pitchFamily="34" charset="0"/>
              <a:buChar char="•"/>
            </a:pPr>
            <a:r>
              <a:rPr lang="en-US" sz="2000" dirty="0" smtClean="0"/>
              <a:t>Linux Data Plane Has</a:t>
            </a:r>
          </a:p>
          <a:p>
            <a:pPr marL="742950" lvl="1" indent="-285750">
              <a:buFont typeface="Arial" panose="020B0604020202020204" pitchFamily="34" charset="0"/>
              <a:buChar char="•"/>
            </a:pPr>
            <a:r>
              <a:rPr lang="en-US" sz="2000" dirty="0" smtClean="0"/>
              <a:t>Complete TCP/IP Stack</a:t>
            </a:r>
          </a:p>
          <a:p>
            <a:pPr marL="742950" lvl="1" indent="-285750">
              <a:buFont typeface="Arial" panose="020B0604020202020204" pitchFamily="34" charset="0"/>
              <a:buChar char="•"/>
            </a:pPr>
            <a:r>
              <a:rPr lang="en-US" sz="2000" dirty="0" smtClean="0"/>
              <a:t>20 years of development</a:t>
            </a:r>
          </a:p>
          <a:p>
            <a:pPr marL="742950" lvl="1" indent="-285750">
              <a:buFont typeface="Arial" panose="020B0604020202020204" pitchFamily="34" charset="0"/>
              <a:buChar char="•"/>
            </a:pPr>
            <a:r>
              <a:rPr lang="en-US" sz="2000" dirty="0" smtClean="0"/>
              <a:t>Rich Debugging Options</a:t>
            </a:r>
          </a:p>
          <a:p>
            <a:pPr marL="1200150" lvl="2" indent="-285750">
              <a:buFont typeface="Arial" panose="020B0604020202020204" pitchFamily="34" charset="0"/>
              <a:buChar char="•"/>
            </a:pPr>
            <a:r>
              <a:rPr lang="en-US" sz="2000" dirty="0" smtClean="0"/>
              <a:t>Promiscuous IFs</a:t>
            </a:r>
          </a:p>
          <a:p>
            <a:pPr marL="742950" lvl="1" indent="-285750">
              <a:buFont typeface="Arial" panose="020B0604020202020204" pitchFamily="34" charset="0"/>
              <a:buChar char="•"/>
            </a:pPr>
            <a:r>
              <a:rPr lang="en-US" sz="2000" dirty="0" smtClean="0"/>
              <a:t>Access to Wide Variety of Network IF’s and VF’s</a:t>
            </a:r>
          </a:p>
          <a:p>
            <a:pPr marL="742950" lvl="1" indent="-285750">
              <a:buFont typeface="Arial" panose="020B0604020202020204" pitchFamily="34" charset="0"/>
              <a:buChar char="•"/>
            </a:pPr>
            <a:r>
              <a:rPr lang="en-US" sz="2000" dirty="0"/>
              <a:t>T</a:t>
            </a:r>
            <a:r>
              <a:rPr lang="en-US" sz="2000" dirty="0" smtClean="0"/>
              <a:t>unnels and Endpoints</a:t>
            </a:r>
          </a:p>
        </p:txBody>
      </p:sp>
    </p:spTree>
    <p:extLst>
      <p:ext uri="{BB962C8B-B14F-4D97-AF65-F5344CB8AC3E}">
        <p14:creationId xmlns:p14="http://schemas.microsoft.com/office/powerpoint/2010/main" val="35871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7</a:t>
            </a:fld>
            <a:endParaRPr lang="en-US" dirty="0"/>
          </a:p>
        </p:txBody>
      </p:sp>
      <p:sp>
        <p:nvSpPr>
          <p:cNvPr id="3" name="Title 2"/>
          <p:cNvSpPr>
            <a:spLocks noGrp="1"/>
          </p:cNvSpPr>
          <p:nvPr>
            <p:ph type="title"/>
          </p:nvPr>
        </p:nvSpPr>
        <p:spPr>
          <a:xfrm>
            <a:off x="455613" y="156448"/>
            <a:ext cx="8229600" cy="868680"/>
          </a:xfrm>
        </p:spPr>
        <p:txBody>
          <a:bodyPr/>
          <a:lstStyle/>
          <a:p>
            <a:r>
              <a:rPr lang="en-US" dirty="0" smtClean="0"/>
              <a:t>Open </a:t>
            </a:r>
            <a:r>
              <a:rPr lang="en-US" dirty="0" err="1" smtClean="0"/>
              <a:t>vSwitch</a:t>
            </a:r>
            <a:r>
              <a:rPr lang="en-US" dirty="0" smtClean="0"/>
              <a:t> with DPDK User </a:t>
            </a:r>
            <a:r>
              <a:rPr lang="en-US" dirty="0"/>
              <a:t>Perspective</a:t>
            </a:r>
            <a:br>
              <a:rPr lang="en-US" dirty="0"/>
            </a:br>
            <a:endParaRPr lang="en-US" dirty="0"/>
          </a:p>
        </p:txBody>
      </p:sp>
      <p:sp>
        <p:nvSpPr>
          <p:cNvPr id="4" name="Footer Placeholder 3"/>
          <p:cNvSpPr>
            <a:spLocks noGrp="1"/>
          </p:cNvSpPr>
          <p:nvPr>
            <p:ph type="ftr" sz="quarter" idx="13"/>
          </p:nvPr>
        </p:nvSpPr>
        <p:spPr/>
        <p:txBody>
          <a:bodyPr/>
          <a:lstStyle/>
          <a:p>
            <a:r>
              <a:rPr lang="it-IT" smtClean="0"/>
              <a:t>OVS Fall Conference 2015</a:t>
            </a:r>
            <a:endParaRPr lang="en-US" dirty="0"/>
          </a:p>
        </p:txBody>
      </p:sp>
      <p:sp>
        <p:nvSpPr>
          <p:cNvPr id="7" name="TextBox 6"/>
          <p:cNvSpPr txBox="1"/>
          <p:nvPr/>
        </p:nvSpPr>
        <p:spPr>
          <a:xfrm>
            <a:off x="301752" y="844155"/>
            <a:ext cx="7704328" cy="418576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Who Uses OVS/DPDK</a:t>
            </a:r>
          </a:p>
          <a:p>
            <a:pPr marL="742950" lvl="1" indent="-285750">
              <a:buFont typeface="Arial" panose="020B0604020202020204" pitchFamily="34" charset="0"/>
              <a:buChar char="•"/>
            </a:pPr>
            <a:r>
              <a:rPr lang="en-US" dirty="0" smtClean="0"/>
              <a:t>Open </a:t>
            </a:r>
            <a:r>
              <a:rPr lang="en-US" dirty="0" err="1" smtClean="0"/>
              <a:t>vSwitch</a:t>
            </a:r>
            <a:endParaRPr lang="en-US" dirty="0" smtClean="0"/>
          </a:p>
          <a:p>
            <a:pPr marL="742950" lvl="1" indent="-285750">
              <a:buFont typeface="Arial" panose="020B0604020202020204" pitchFamily="34" charset="0"/>
              <a:buChar char="•"/>
            </a:pPr>
            <a:r>
              <a:rPr lang="en-US" dirty="0" smtClean="0"/>
              <a:t>Open Stack/Neutron via ODL Plugin and OVS</a:t>
            </a:r>
          </a:p>
          <a:p>
            <a:pPr marL="742950" lvl="1" indent="-285750">
              <a:buFont typeface="Arial" panose="020B0604020202020204" pitchFamily="34" charset="0"/>
              <a:buChar char="•"/>
            </a:pPr>
            <a:r>
              <a:rPr lang="en-US" dirty="0" smtClean="0"/>
              <a:t>OVS CLI Tools</a:t>
            </a:r>
          </a:p>
          <a:p>
            <a:pPr marL="742950" lvl="1" indent="-285750">
              <a:buFont typeface="Arial" panose="020B0604020202020204" pitchFamily="34" charset="0"/>
              <a:buChar char="•"/>
            </a:pPr>
            <a:r>
              <a:rPr lang="en-US" dirty="0" smtClean="0"/>
              <a:t>Programmers - Application Developers of</a:t>
            </a:r>
          </a:p>
          <a:p>
            <a:pPr marL="1200150" lvl="2" indent="-285750">
              <a:buFont typeface="Arial" panose="020B0604020202020204" pitchFamily="34" charset="0"/>
              <a:buChar char="•"/>
            </a:pPr>
            <a:r>
              <a:rPr lang="en-US" dirty="0" smtClean="0"/>
              <a:t>Other Packet consumers, DPI, Classifiers</a:t>
            </a:r>
          </a:p>
          <a:p>
            <a:pPr marL="1200150" lvl="2" indent="-285750">
              <a:buFont typeface="Arial" panose="020B0604020202020204" pitchFamily="34" charset="0"/>
              <a:buChar char="•"/>
            </a:pPr>
            <a:r>
              <a:rPr lang="en-US" dirty="0" smtClean="0"/>
              <a:t>Infrastructure – Routers, Firewalls, Services</a:t>
            </a:r>
          </a:p>
          <a:p>
            <a:pPr marL="1200150" lvl="2" indent="-285750">
              <a:buFont typeface="Arial" panose="020B0604020202020204" pitchFamily="34" charset="0"/>
              <a:buChar char="•"/>
            </a:pPr>
            <a:r>
              <a:rPr lang="en-US" dirty="0"/>
              <a:t>Other Packet consumers, DPI, </a:t>
            </a:r>
            <a:r>
              <a:rPr lang="en-US" dirty="0" smtClean="0"/>
              <a:t>Classifiers</a:t>
            </a:r>
          </a:p>
          <a:p>
            <a:pPr marL="285750" indent="-285750">
              <a:buFont typeface="Arial" panose="020B0604020202020204" pitchFamily="34" charset="0"/>
              <a:buChar char="•"/>
            </a:pPr>
            <a:r>
              <a:rPr lang="en-US" dirty="0" smtClean="0"/>
              <a:t>Typical Scenario</a:t>
            </a:r>
          </a:p>
          <a:p>
            <a:pPr marL="742950" lvl="1" indent="-285750">
              <a:buFont typeface="Arial" panose="020B0604020202020204" pitchFamily="34" charset="0"/>
              <a:buChar char="•"/>
            </a:pPr>
            <a:r>
              <a:rPr lang="en-US" dirty="0" smtClean="0"/>
              <a:t>NF’s in VMs or Containers</a:t>
            </a:r>
          </a:p>
          <a:p>
            <a:pPr marL="1200150" lvl="2" indent="-285750">
              <a:buFont typeface="Arial" panose="020B0604020202020204" pitchFamily="34" charset="0"/>
              <a:buChar char="•"/>
            </a:pPr>
            <a:r>
              <a:rPr lang="en-US" dirty="0" smtClean="0"/>
              <a:t>Service Function Chaining</a:t>
            </a:r>
          </a:p>
          <a:p>
            <a:pPr marL="742950" lvl="1" indent="-285750">
              <a:buFont typeface="Arial" panose="020B0604020202020204" pitchFamily="34" charset="0"/>
              <a:buChar char="•"/>
            </a:pPr>
            <a:r>
              <a:rPr lang="en-US" dirty="0" smtClean="0"/>
              <a:t>Real World Performance</a:t>
            </a:r>
          </a:p>
          <a:p>
            <a:pPr marL="1200150" lvl="2" indent="-285750">
              <a:buFont typeface="Arial" panose="020B0604020202020204" pitchFamily="34" charset="0"/>
              <a:buChar char="•"/>
            </a:pPr>
            <a:r>
              <a:rPr lang="en-US" dirty="0" smtClean="0"/>
              <a:t>Challenge: DPDK Gains Over Wide Variety of Use Cases </a:t>
            </a:r>
          </a:p>
          <a:p>
            <a:pPr marL="285750" indent="-285750">
              <a:buFont typeface="Arial" panose="020B0604020202020204" pitchFamily="34" charset="0"/>
              <a:buChar char="•"/>
            </a:pPr>
            <a:endParaRPr lang="en-US" sz="1200" dirty="0" smtClean="0"/>
          </a:p>
          <a:p>
            <a:pPr marL="742950" lvl="1"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405188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8</a:t>
            </a:fld>
            <a:endParaRPr lang="en-US" dirty="0"/>
          </a:p>
        </p:txBody>
      </p:sp>
      <p:sp>
        <p:nvSpPr>
          <p:cNvPr id="3" name="Title 2"/>
          <p:cNvSpPr>
            <a:spLocks noGrp="1"/>
          </p:cNvSpPr>
          <p:nvPr>
            <p:ph type="title"/>
          </p:nvPr>
        </p:nvSpPr>
        <p:spPr>
          <a:xfrm>
            <a:off x="425133" y="136128"/>
            <a:ext cx="8229600" cy="868680"/>
          </a:xfrm>
        </p:spPr>
        <p:txBody>
          <a:bodyPr/>
          <a:lstStyle/>
          <a:p>
            <a:r>
              <a:rPr lang="en-US" dirty="0" smtClean="0"/>
              <a:t>Open </a:t>
            </a:r>
            <a:r>
              <a:rPr lang="en-US" dirty="0" err="1" smtClean="0"/>
              <a:t>vSwitch</a:t>
            </a:r>
            <a:r>
              <a:rPr lang="en-US" dirty="0" smtClean="0"/>
              <a:t> with DPDK </a:t>
            </a:r>
            <a:r>
              <a:rPr lang="en-US" dirty="0"/>
              <a:t>Usability Story</a:t>
            </a:r>
            <a:br>
              <a:rPr lang="en-US" dirty="0"/>
            </a:br>
            <a:endParaRPr lang="en-US" dirty="0"/>
          </a:p>
        </p:txBody>
      </p:sp>
      <p:sp>
        <p:nvSpPr>
          <p:cNvPr id="4" name="Footer Placeholder 3"/>
          <p:cNvSpPr>
            <a:spLocks noGrp="1"/>
          </p:cNvSpPr>
          <p:nvPr>
            <p:ph type="ftr" sz="quarter" idx="13"/>
          </p:nvPr>
        </p:nvSpPr>
        <p:spPr/>
        <p:txBody>
          <a:bodyPr/>
          <a:lstStyle/>
          <a:p>
            <a:r>
              <a:rPr lang="it-IT" smtClean="0"/>
              <a:t>OVS Fall Conference 2015</a:t>
            </a:r>
            <a:endParaRPr lang="en-US" dirty="0"/>
          </a:p>
        </p:txBody>
      </p:sp>
      <p:sp>
        <p:nvSpPr>
          <p:cNvPr id="7" name="TextBox 6"/>
          <p:cNvSpPr txBox="1"/>
          <p:nvPr/>
        </p:nvSpPr>
        <p:spPr>
          <a:xfrm>
            <a:off x="301752" y="714903"/>
            <a:ext cx="4270248"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In the Beginning: My user Story starts in 2013</a:t>
            </a:r>
          </a:p>
          <a:p>
            <a:pPr marL="742950" lvl="1" indent="-285750">
              <a:buFont typeface="Arial" panose="020B0604020202020204" pitchFamily="34" charset="0"/>
              <a:buChar char="•"/>
            </a:pPr>
            <a:r>
              <a:rPr lang="en-US" sz="1600" dirty="0" smtClean="0"/>
              <a:t>Inspired by Intel presentation of DPDK at ONS 2013</a:t>
            </a:r>
          </a:p>
          <a:p>
            <a:pPr marL="285750" indent="-285750">
              <a:buFont typeface="Arial" panose="020B0604020202020204" pitchFamily="34" charset="0"/>
              <a:buChar char="•"/>
            </a:pPr>
            <a:r>
              <a:rPr lang="en-US" sz="1600" dirty="0" smtClean="0"/>
              <a:t>Developing Network Threat Analyzer</a:t>
            </a:r>
          </a:p>
          <a:p>
            <a:pPr marL="742950" lvl="1" indent="-285750">
              <a:buFont typeface="Arial" panose="020B0604020202020204" pitchFamily="34" charset="0"/>
              <a:buChar char="•"/>
            </a:pPr>
            <a:r>
              <a:rPr lang="en-US" sz="1600" dirty="0" smtClean="0"/>
              <a:t>Integrated Open </a:t>
            </a:r>
            <a:r>
              <a:rPr lang="en-US" sz="1600" dirty="0" err="1" smtClean="0"/>
              <a:t>vSwitch</a:t>
            </a:r>
            <a:endParaRPr lang="en-US" sz="1600" dirty="0" smtClean="0"/>
          </a:p>
          <a:p>
            <a:pPr marL="742950" lvl="1" indent="-285750">
              <a:buFont typeface="Arial" panose="020B0604020202020204" pitchFamily="34" charset="0"/>
              <a:buChar char="•"/>
            </a:pPr>
            <a:r>
              <a:rPr lang="en-US" sz="1600" dirty="0" smtClean="0"/>
              <a:t>Traffic shaping, threat blocking and mitigation</a:t>
            </a:r>
          </a:p>
          <a:p>
            <a:pPr marL="285750" indent="-285750">
              <a:buFont typeface="Arial" panose="020B0604020202020204" pitchFamily="34" charset="0"/>
              <a:buChar char="•"/>
            </a:pPr>
            <a:r>
              <a:rPr lang="en-US" sz="1600" dirty="0" smtClean="0"/>
              <a:t>Requirement: 10Gb without  Adding $10K to $20K on custom HW Switch Fabric.</a:t>
            </a:r>
          </a:p>
          <a:p>
            <a:pPr marL="742950" lvl="1" indent="-285750">
              <a:buFont typeface="Arial" panose="020B0604020202020204" pitchFamily="34" charset="0"/>
              <a:buChar char="•"/>
            </a:pPr>
            <a:r>
              <a:rPr lang="en-US" sz="1600" dirty="0" smtClean="0"/>
              <a:t>DPDK is the Answer?</a:t>
            </a:r>
          </a:p>
          <a:p>
            <a:pPr marL="742950" lvl="1" indent="-285750">
              <a:buFont typeface="Arial" panose="020B0604020202020204" pitchFamily="34" charset="0"/>
              <a:buChar char="•"/>
            </a:pPr>
            <a:r>
              <a:rPr lang="en-US" sz="1600" dirty="0" smtClean="0"/>
              <a:t>How to prove the OVS/DPDK Claim?</a:t>
            </a:r>
          </a:p>
          <a:p>
            <a:pPr marL="285750" indent="-285750">
              <a:buFont typeface="Arial" panose="020B0604020202020204" pitchFamily="34" charset="0"/>
              <a:buChar char="•"/>
            </a:pPr>
            <a:r>
              <a:rPr lang="en-US" sz="1600" dirty="0" smtClean="0"/>
              <a:t>Started with DPDK 1.7.1 and OVS 2.3</a:t>
            </a:r>
          </a:p>
        </p:txBody>
      </p:sp>
      <p:sp>
        <p:nvSpPr>
          <p:cNvPr id="8" name="TextBox 7"/>
          <p:cNvSpPr txBox="1"/>
          <p:nvPr/>
        </p:nvSpPr>
        <p:spPr>
          <a:xfrm>
            <a:off x="4551680" y="692090"/>
            <a:ext cx="4270248" cy="4339650"/>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Scary: poor integration --Not </a:t>
            </a:r>
            <a:r>
              <a:rPr lang="en-US" sz="1600" dirty="0"/>
              <a:t>integrated with OVS</a:t>
            </a:r>
          </a:p>
          <a:p>
            <a:pPr marL="742950" lvl="1" indent="-285750">
              <a:buFont typeface="Arial" panose="020B0604020202020204" pitchFamily="34" charset="0"/>
              <a:buChar char="•"/>
            </a:pPr>
            <a:r>
              <a:rPr lang="en-US" sz="1600" dirty="0"/>
              <a:t>Compilation </a:t>
            </a:r>
            <a:r>
              <a:rPr lang="en-US" sz="1600" dirty="0" smtClean="0"/>
              <a:t>issues, </a:t>
            </a:r>
            <a:r>
              <a:rPr lang="en-US" sz="1600" dirty="0"/>
              <a:t>conflicting APIs</a:t>
            </a:r>
            <a:r>
              <a:rPr lang="en-US" sz="1600" dirty="0" smtClean="0"/>
              <a:t>. ABIs, OVS Versions</a:t>
            </a:r>
          </a:p>
          <a:p>
            <a:pPr marL="742950" lvl="1" indent="-285750">
              <a:buFont typeface="Arial" panose="020B0604020202020204" pitchFamily="34" charset="0"/>
              <a:buChar char="•"/>
            </a:pPr>
            <a:r>
              <a:rPr lang="en-US" sz="1600" dirty="0" smtClean="0"/>
              <a:t>Three Confusing </a:t>
            </a:r>
            <a:r>
              <a:rPr lang="en-US" sz="1600" dirty="0"/>
              <a:t>F</a:t>
            </a:r>
            <a:r>
              <a:rPr lang="en-US" sz="1600" dirty="0" smtClean="0"/>
              <a:t>orks: </a:t>
            </a:r>
          </a:p>
          <a:p>
            <a:pPr marL="1257300" lvl="2" indent="-342900">
              <a:buFont typeface="+mj-lt"/>
              <a:buAutoNum type="arabicPeriod"/>
            </a:pPr>
            <a:r>
              <a:rPr lang="en-US" sz="1600" dirty="0" err="1" smtClean="0"/>
              <a:t>DPDK.org</a:t>
            </a:r>
            <a:endParaRPr lang="en-US" sz="1600" dirty="0" smtClean="0"/>
          </a:p>
          <a:p>
            <a:pPr marL="1257300" lvl="2" indent="-342900">
              <a:buFont typeface="+mj-lt"/>
              <a:buAutoNum type="arabicPeriod"/>
            </a:pPr>
            <a:r>
              <a:rPr lang="en-US" sz="1600" dirty="0" smtClean="0"/>
              <a:t>DPI Fork with custom API</a:t>
            </a:r>
          </a:p>
          <a:p>
            <a:pPr marL="1257300" lvl="2" indent="-342900">
              <a:buFont typeface="+mj-lt"/>
              <a:buAutoNum type="arabicPeriod"/>
            </a:pPr>
            <a:r>
              <a:rPr lang="en-US" sz="1600" dirty="0" smtClean="0"/>
              <a:t> 01</a:t>
            </a:r>
            <a:r>
              <a:rPr lang="en-US" sz="1600" dirty="0"/>
              <a:t>.</a:t>
            </a:r>
            <a:r>
              <a:rPr lang="en-US" sz="1600" dirty="0" smtClean="0"/>
              <a:t>org</a:t>
            </a:r>
          </a:p>
          <a:p>
            <a:pPr marL="285750" indent="-285750">
              <a:buFont typeface="Arial" panose="020B0604020202020204" pitchFamily="34" charset="0"/>
              <a:buChar char="•"/>
            </a:pPr>
            <a:r>
              <a:rPr lang="en-US" sz="1600" dirty="0" smtClean="0"/>
              <a:t>Came Together with DPDK 1.8</a:t>
            </a:r>
          </a:p>
          <a:p>
            <a:pPr marL="742950" lvl="1" indent="-285750">
              <a:buFont typeface="Arial" panose="020B0604020202020204" pitchFamily="34" charset="0"/>
              <a:buChar char="•"/>
            </a:pPr>
            <a:r>
              <a:rPr lang="en-US" sz="1600" dirty="0" smtClean="0"/>
              <a:t>Integrated: Master Branch OVS</a:t>
            </a:r>
          </a:p>
          <a:p>
            <a:pPr marL="742950" lvl="1" indent="-285750">
              <a:buFont typeface="Arial" panose="020B0604020202020204" pitchFamily="34" charset="0"/>
              <a:buChar char="•"/>
            </a:pPr>
            <a:r>
              <a:rPr lang="en-US" sz="1600" dirty="0" smtClean="0"/>
              <a:t>I Ran DPDK on guest with </a:t>
            </a:r>
            <a:r>
              <a:rPr lang="en-US" sz="1600" dirty="0" err="1" smtClean="0"/>
              <a:t>VirtIO</a:t>
            </a:r>
            <a:r>
              <a:rPr lang="en-US" sz="1600" dirty="0" smtClean="0"/>
              <a:t>/VMXnet3 saw 2.5X </a:t>
            </a:r>
            <a:r>
              <a:rPr lang="en-US" sz="1600" dirty="0" err="1" smtClean="0"/>
              <a:t>perf</a:t>
            </a:r>
            <a:r>
              <a:rPr lang="en-US" sz="1600" dirty="0" smtClean="0"/>
              <a:t> gain</a:t>
            </a:r>
          </a:p>
          <a:p>
            <a:pPr marL="742950" lvl="1" indent="-285750">
              <a:buFont typeface="Arial" panose="020B0604020202020204" pitchFamily="34" charset="0"/>
              <a:buChar char="•"/>
            </a:pPr>
            <a:r>
              <a:rPr lang="en-US" sz="1600" dirty="0" smtClean="0"/>
              <a:t>Developed App using DPDK-ring to feed DPI</a:t>
            </a:r>
          </a:p>
          <a:p>
            <a:pPr marL="285750" indent="-285750">
              <a:buFont typeface="Arial" panose="020B0604020202020204" pitchFamily="34" charset="0"/>
              <a:buChar char="•"/>
            </a:pPr>
            <a:r>
              <a:rPr lang="en-US" dirty="0" smtClean="0">
                <a:solidFill>
                  <a:srgbClr val="008000"/>
                </a:solidFill>
              </a:rPr>
              <a:t>Now: DPDK 2.1 with OVS: Much improved!</a:t>
            </a:r>
          </a:p>
          <a:p>
            <a:pPr marL="742950" lvl="1" indent="-285750">
              <a:buFont typeface="Arial" panose="020B0604020202020204" pitchFamily="34" charset="0"/>
              <a:buChar char="•"/>
            </a:pPr>
            <a:endParaRPr lang="en-US" sz="1600" dirty="0" smtClean="0"/>
          </a:p>
        </p:txBody>
      </p:sp>
    </p:spTree>
    <p:extLst>
      <p:ext uri="{BB962C8B-B14F-4D97-AF65-F5344CB8AC3E}">
        <p14:creationId xmlns:p14="http://schemas.microsoft.com/office/powerpoint/2010/main" val="324430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Title 2"/>
          <p:cNvSpPr>
            <a:spLocks noGrp="1"/>
          </p:cNvSpPr>
          <p:nvPr>
            <p:ph type="title"/>
          </p:nvPr>
        </p:nvSpPr>
        <p:spPr>
          <a:xfrm>
            <a:off x="455613" y="186928"/>
            <a:ext cx="8229600" cy="868680"/>
          </a:xfrm>
        </p:spPr>
        <p:txBody>
          <a:bodyPr/>
          <a:lstStyle/>
          <a:p>
            <a:r>
              <a:rPr lang="en-US" dirty="0"/>
              <a:t>Improving </a:t>
            </a:r>
            <a:r>
              <a:rPr lang="en-US" dirty="0" smtClean="0"/>
              <a:t>Open </a:t>
            </a:r>
            <a:r>
              <a:rPr lang="en-US" dirty="0" err="1" smtClean="0"/>
              <a:t>vSwitch</a:t>
            </a:r>
            <a:r>
              <a:rPr lang="en-US" dirty="0" smtClean="0"/>
              <a:t> with DPDK </a:t>
            </a:r>
            <a:r>
              <a:rPr lang="en-US" dirty="0"/>
              <a:t/>
            </a:r>
            <a:br>
              <a:rPr lang="en-US" dirty="0"/>
            </a:br>
            <a:endParaRPr lang="en-US" dirty="0"/>
          </a:p>
        </p:txBody>
      </p:sp>
      <p:sp>
        <p:nvSpPr>
          <p:cNvPr id="4" name="Footer Placeholder 3"/>
          <p:cNvSpPr>
            <a:spLocks noGrp="1"/>
          </p:cNvSpPr>
          <p:nvPr>
            <p:ph type="ftr" sz="quarter" idx="13"/>
          </p:nvPr>
        </p:nvSpPr>
        <p:spPr/>
        <p:txBody>
          <a:bodyPr/>
          <a:lstStyle/>
          <a:p>
            <a:r>
              <a:rPr lang="it-IT" smtClean="0"/>
              <a:t>OVS Fall Conference 2015</a:t>
            </a:r>
            <a:endParaRPr lang="en-US" dirty="0"/>
          </a:p>
        </p:txBody>
      </p:sp>
      <p:sp>
        <p:nvSpPr>
          <p:cNvPr id="5" name="TextBox 4"/>
          <p:cNvSpPr txBox="1"/>
          <p:nvPr/>
        </p:nvSpPr>
        <p:spPr>
          <a:xfrm>
            <a:off x="132080" y="840390"/>
            <a:ext cx="8879840" cy="388567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Is DPDK really still Experimental?</a:t>
            </a:r>
          </a:p>
          <a:p>
            <a:pPr marL="742950" lvl="1" indent="-285750">
              <a:buFont typeface="Arial" panose="020B0604020202020204" pitchFamily="34" charset="0"/>
              <a:buChar char="•"/>
            </a:pPr>
            <a:r>
              <a:rPr lang="en-US" sz="1600" dirty="0" smtClean="0"/>
              <a:t>Is it time for this patch?</a:t>
            </a:r>
          </a:p>
          <a:p>
            <a:r>
              <a:rPr lang="en-US" sz="1050" b="1" dirty="0" smtClean="0">
                <a:latin typeface="Courier New"/>
                <a:cs typeface="Courier New"/>
              </a:rPr>
              <a:t>--- a/INSTALL.DPDK.md</a:t>
            </a:r>
          </a:p>
          <a:p>
            <a:r>
              <a:rPr lang="en-US" sz="1050" b="1" dirty="0" smtClean="0">
                <a:latin typeface="Courier New"/>
                <a:cs typeface="Courier New"/>
              </a:rPr>
              <a:t>+++ a/INSTALL.DPDK.md</a:t>
            </a:r>
          </a:p>
          <a:p>
            <a:r>
              <a:rPr lang="en-US" sz="1050" b="1" dirty="0" smtClean="0">
                <a:solidFill>
                  <a:srgbClr val="008000"/>
                </a:solidFill>
                <a:latin typeface="Courier New"/>
                <a:cs typeface="Courier New"/>
              </a:rPr>
              <a:t>@@ -5,8 +5,8 @@ </a:t>
            </a:r>
            <a:r>
              <a:rPr lang="en-US" sz="1050" b="1" dirty="0" smtClean="0">
                <a:latin typeface="Courier New"/>
                <a:cs typeface="Courier New"/>
              </a:rPr>
              <a:t>Open </a:t>
            </a:r>
            <a:r>
              <a:rPr lang="en-US" sz="1050" b="1" dirty="0" err="1" smtClean="0">
                <a:latin typeface="Courier New"/>
                <a:cs typeface="Courier New"/>
              </a:rPr>
              <a:t>vSwitch</a:t>
            </a:r>
            <a:r>
              <a:rPr lang="en-US" sz="1050" b="1" dirty="0" smtClean="0">
                <a:latin typeface="Courier New"/>
                <a:cs typeface="Courier New"/>
              </a:rPr>
              <a:t> can use Intel® DPDK lib to operate entirely in</a:t>
            </a:r>
          </a:p>
          <a:p>
            <a:r>
              <a:rPr lang="en-US" sz="1050" b="1" dirty="0" err="1" smtClean="0">
                <a:latin typeface="Courier New"/>
                <a:cs typeface="Courier New"/>
              </a:rPr>
              <a:t>Userspace</a:t>
            </a:r>
            <a:r>
              <a:rPr lang="en-US" sz="1050" b="1" dirty="0" smtClean="0">
                <a:latin typeface="Courier New"/>
                <a:cs typeface="Courier New"/>
              </a:rPr>
              <a:t>. This file explains how to install and use Open </a:t>
            </a:r>
            <a:r>
              <a:rPr lang="en-US" sz="1050" b="1" dirty="0" err="1" smtClean="0">
                <a:latin typeface="Courier New"/>
                <a:cs typeface="Courier New"/>
              </a:rPr>
              <a:t>vSwitch</a:t>
            </a:r>
            <a:r>
              <a:rPr lang="en-US" sz="1050" b="1" dirty="0" smtClean="0">
                <a:latin typeface="Courier New"/>
                <a:cs typeface="Courier New"/>
              </a:rPr>
              <a:t> in such a mode.</a:t>
            </a:r>
          </a:p>
          <a:p>
            <a:endParaRPr lang="en-US" sz="1050" b="1" dirty="0">
              <a:latin typeface="Courier New"/>
              <a:cs typeface="Courier New"/>
            </a:endParaRPr>
          </a:p>
          <a:p>
            <a:r>
              <a:rPr lang="en-US" sz="1050" b="1" dirty="0" smtClean="0">
                <a:solidFill>
                  <a:srgbClr val="FF0000"/>
                </a:solidFill>
                <a:latin typeface="Courier New"/>
                <a:cs typeface="Courier New"/>
              </a:rPr>
              <a:t>-The DPDK support of Open </a:t>
            </a:r>
            <a:r>
              <a:rPr lang="en-US" sz="1050" b="1" dirty="0" err="1" smtClean="0">
                <a:solidFill>
                  <a:srgbClr val="FF0000"/>
                </a:solidFill>
                <a:latin typeface="Courier New"/>
                <a:cs typeface="Courier New"/>
              </a:rPr>
              <a:t>vSwitch</a:t>
            </a:r>
            <a:r>
              <a:rPr lang="en-US" sz="1050" b="1" dirty="0" smtClean="0">
                <a:solidFill>
                  <a:srgbClr val="FF0000"/>
                </a:solidFill>
                <a:latin typeface="Courier New"/>
                <a:cs typeface="Courier New"/>
              </a:rPr>
              <a:t> is considered experimental.</a:t>
            </a:r>
          </a:p>
          <a:p>
            <a:r>
              <a:rPr lang="en-US" sz="1050" b="1" dirty="0" smtClean="0">
                <a:solidFill>
                  <a:srgbClr val="FF0000"/>
                </a:solidFill>
                <a:latin typeface="Courier New"/>
                <a:cs typeface="Courier New"/>
              </a:rPr>
              <a:t>-It has not been thoroughly tested.</a:t>
            </a:r>
          </a:p>
          <a:p>
            <a:endParaRPr lang="en-US" sz="1050" b="1" dirty="0">
              <a:solidFill>
                <a:srgbClr val="008000"/>
              </a:solidFill>
              <a:latin typeface="Courier New"/>
              <a:cs typeface="Courier New"/>
            </a:endParaRPr>
          </a:p>
          <a:p>
            <a:r>
              <a:rPr lang="en-US" sz="1050" b="1" dirty="0" smtClean="0">
                <a:solidFill>
                  <a:srgbClr val="008000"/>
                </a:solidFill>
                <a:latin typeface="Courier New"/>
                <a:cs typeface="Courier New"/>
              </a:rPr>
              <a:t>This version of Open </a:t>
            </a:r>
            <a:r>
              <a:rPr lang="en-US" sz="1050" b="1" dirty="0" err="1" smtClean="0">
                <a:solidFill>
                  <a:srgbClr val="008000"/>
                </a:solidFill>
                <a:latin typeface="Courier New"/>
                <a:cs typeface="Courier New"/>
              </a:rPr>
              <a:t>vSwitch</a:t>
            </a:r>
            <a:r>
              <a:rPr lang="en-US" sz="1050" b="1" dirty="0" smtClean="0">
                <a:solidFill>
                  <a:srgbClr val="008000"/>
                </a:solidFill>
                <a:latin typeface="Courier New"/>
                <a:cs typeface="Courier New"/>
              </a:rPr>
              <a:t> should be built manually with `configure` and `make`.</a:t>
            </a:r>
          </a:p>
          <a:p>
            <a:pPr marL="171450" indent="-171450">
              <a:buFont typeface="Arial"/>
              <a:buChar char="•"/>
            </a:pPr>
            <a:r>
              <a:rPr lang="en-US" sz="1600" dirty="0" smtClean="0">
                <a:cs typeface="Courier New"/>
              </a:rPr>
              <a:t>Issues with DPDK:</a:t>
            </a:r>
          </a:p>
          <a:p>
            <a:pPr marL="628650" lvl="1" indent="-171450">
              <a:buFont typeface="Arial"/>
              <a:buChar char="•"/>
            </a:pPr>
            <a:r>
              <a:rPr lang="en-US" sz="1600" dirty="0" smtClean="0">
                <a:cs typeface="Courier New"/>
              </a:rPr>
              <a:t>How to Improve?</a:t>
            </a:r>
          </a:p>
          <a:p>
            <a:pPr marL="1085850" lvl="2" indent="-171450">
              <a:buFont typeface="Arial"/>
              <a:buChar char="•"/>
            </a:pPr>
            <a:r>
              <a:rPr lang="en-US" sz="1600" dirty="0">
                <a:cs typeface="Courier New"/>
              </a:rPr>
              <a:t>This thread, </a:t>
            </a:r>
            <a:r>
              <a:rPr lang="en-US" sz="1600" b="1" dirty="0" smtClean="0">
                <a:cs typeface="Courier New"/>
                <a:hlinkClick r:id="rId2"/>
              </a:rPr>
              <a:t>http://openvswitch.org/pipermail/dev/2015-August/058814.html</a:t>
            </a:r>
            <a:endParaRPr lang="en-US" sz="1600" b="1" dirty="0">
              <a:cs typeface="Courier New"/>
            </a:endParaRPr>
          </a:p>
          <a:p>
            <a:pPr marL="628650" lvl="1" indent="-171450">
              <a:buFont typeface="Arial"/>
              <a:buChar char="•"/>
            </a:pPr>
            <a:r>
              <a:rPr lang="en-US" sz="1600" dirty="0" smtClean="0">
                <a:cs typeface="Courier New"/>
              </a:rPr>
              <a:t>Some Suggestions from Thread</a:t>
            </a:r>
          </a:p>
          <a:p>
            <a:pPr marL="1085850" lvl="2" indent="-171450">
              <a:buFont typeface="Arial"/>
              <a:buChar char="•"/>
            </a:pPr>
            <a:r>
              <a:rPr lang="en-US" sz="1600" dirty="0" smtClean="0">
                <a:cs typeface="Courier New"/>
              </a:rPr>
              <a:t>Device management:</a:t>
            </a:r>
          </a:p>
          <a:p>
            <a:pPr marL="1085850" lvl="4" indent="-171450">
              <a:buFont typeface="Arial"/>
              <a:buChar char="•"/>
            </a:pPr>
            <a:r>
              <a:rPr lang="en-US" sz="1600" dirty="0" err="1">
                <a:cs typeface="Courier New"/>
              </a:rPr>
              <a:t>Udev</a:t>
            </a:r>
            <a:r>
              <a:rPr lang="en-US" sz="1600" dirty="0">
                <a:cs typeface="Courier New"/>
              </a:rPr>
              <a:t>/</a:t>
            </a:r>
            <a:r>
              <a:rPr lang="en-US" sz="1600" dirty="0" err="1">
                <a:cs typeface="Courier New"/>
              </a:rPr>
              <a:t>systemd</a:t>
            </a:r>
            <a:r>
              <a:rPr lang="en-US" sz="1600" dirty="0">
                <a:cs typeface="Courier New"/>
              </a:rPr>
              <a:t> – </a:t>
            </a:r>
            <a:r>
              <a:rPr lang="en-US" sz="1600" dirty="0" smtClean="0">
                <a:cs typeface="Courier New"/>
              </a:rPr>
              <a:t>(</a:t>
            </a:r>
            <a:r>
              <a:rPr lang="en-US" sz="1600" dirty="0" err="1" smtClean="0">
                <a:cs typeface="Courier New"/>
              </a:rPr>
              <a:t>Flavio</a:t>
            </a:r>
            <a:r>
              <a:rPr lang="en-US" sz="1600" dirty="0" smtClean="0">
                <a:cs typeface="Courier New"/>
              </a:rPr>
              <a:t> </a:t>
            </a:r>
            <a:r>
              <a:rPr lang="en-US" sz="1600" dirty="0" err="1" smtClean="0">
                <a:cs typeface="Courier New"/>
              </a:rPr>
              <a:t>Leitner</a:t>
            </a:r>
            <a:r>
              <a:rPr lang="en-US" sz="1600" dirty="0" smtClean="0">
                <a:cs typeface="Courier New"/>
              </a:rPr>
              <a:t>)</a:t>
            </a:r>
          </a:p>
          <a:p>
            <a:pPr marL="1543050" lvl="3" indent="-171450">
              <a:buFont typeface="Arial"/>
              <a:buChar char="•"/>
            </a:pPr>
            <a:r>
              <a:rPr lang="en-US" sz="1600" dirty="0" smtClean="0">
                <a:cs typeface="Courier New"/>
              </a:rPr>
              <a:t>Device creation, binding, destruction – handled by Host OS</a:t>
            </a:r>
          </a:p>
        </p:txBody>
      </p:sp>
    </p:spTree>
    <p:extLst>
      <p:ext uri="{BB962C8B-B14F-4D97-AF65-F5344CB8AC3E}">
        <p14:creationId xmlns:p14="http://schemas.microsoft.com/office/powerpoint/2010/main" val="396634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FFISYNC_CONTAIN_GUIDS" val="TRUE"/>
</p:tagLst>
</file>

<file path=ppt/tags/tag2.xml><?xml version="1.0" encoding="utf-8"?>
<p:tagLst xmlns:a="http://schemas.openxmlformats.org/drawingml/2006/main" xmlns:r="http://schemas.openxmlformats.org/officeDocument/2006/relationships" xmlns:p="http://schemas.openxmlformats.org/presentationml/2006/main">
  <p:tag name="OFFISYNC_SLIDE_GUID" val="d09c2737-7000-4cfc-827c-ba8a69dd7247"/>
</p:tagLst>
</file>

<file path=ppt/tags/tag3.xml><?xml version="1.0" encoding="utf-8"?>
<p:tagLst xmlns:a="http://schemas.openxmlformats.org/drawingml/2006/main" xmlns:r="http://schemas.openxmlformats.org/officeDocument/2006/relationships" xmlns:p="http://schemas.openxmlformats.org/presentationml/2006/main">
  <p:tag name="OFFISYNC_SLIDE_GUID" val="2016d724-f603-4999-9eb7-79c216d9f8ef"/>
</p:tagLst>
</file>

<file path=ppt/tags/tag4.xml><?xml version="1.0" encoding="utf-8"?>
<p:tagLst xmlns:a="http://schemas.openxmlformats.org/drawingml/2006/main" xmlns:r="http://schemas.openxmlformats.org/officeDocument/2006/relationships" xmlns:p="http://schemas.openxmlformats.org/presentationml/2006/main">
  <p:tag name="OFFISYNC_SLIDE_GUID" val="bc18b3dc-bba4-42c5-b766-66139f7ead5e"/>
</p:tagLst>
</file>

<file path=ppt/tags/tag5.xml><?xml version="1.0" encoding="utf-8"?>
<p:tagLst xmlns:a="http://schemas.openxmlformats.org/drawingml/2006/main" xmlns:r="http://schemas.openxmlformats.org/officeDocument/2006/relationships" xmlns:p="http://schemas.openxmlformats.org/presentationml/2006/main">
  <p:tag name="OFFISYNC_SLIDE_GUID" val="89b9c21b-972a-463d-8afd-7af8a575f1d9"/>
</p:tagLst>
</file>

<file path=ppt/tags/tag6.xml><?xml version="1.0" encoding="utf-8"?>
<p:tagLst xmlns:a="http://schemas.openxmlformats.org/drawingml/2006/main" xmlns:r="http://schemas.openxmlformats.org/officeDocument/2006/relationships" xmlns:p="http://schemas.openxmlformats.org/presentationml/2006/main">
  <p:tag name="OFFISYNC_SLIDE_GUID" val="34220a21-c915-4b74-90e4-327b149e8fd6"/>
</p:tagLst>
</file>

<file path=ppt/tags/tag7.xml><?xml version="1.0" encoding="utf-8"?>
<p:tagLst xmlns:a="http://schemas.openxmlformats.org/drawingml/2006/main" xmlns:r="http://schemas.openxmlformats.org/officeDocument/2006/relationships" xmlns:p="http://schemas.openxmlformats.org/presentationml/2006/main">
  <p:tag name="OFFISYNC_SLIDE_GUID" val="a384535e-f6b3-4c50-a154-7d4378548357"/>
</p:tagLst>
</file>

<file path=ppt/tags/tag8.xml><?xml version="1.0" encoding="utf-8"?>
<p:tagLst xmlns:a="http://schemas.openxmlformats.org/drawingml/2006/main" xmlns:r="http://schemas.openxmlformats.org/officeDocument/2006/relationships" xmlns:p="http://schemas.openxmlformats.org/presentationml/2006/main">
  <p:tag name="OFFISYNC_SLIDE_GUID" val="695199cc-5bc9-44dd-874f-13b85c226e44"/>
</p:tagLst>
</file>

<file path=ppt/tags/tag9.xml><?xml version="1.0" encoding="utf-8"?>
<p:tagLst xmlns:a="http://schemas.openxmlformats.org/drawingml/2006/main" xmlns:r="http://schemas.openxmlformats.org/officeDocument/2006/relationships" xmlns:p="http://schemas.openxmlformats.org/presentationml/2006/main">
  <p:tag name="OFFISYNC_SLIDE_GUID" val="4f147b81-1fa3-4560-9055-17cfd660fbb4"/>
</p:tagLst>
</file>

<file path=ppt/theme/theme1.xml><?xml version="1.0" encoding="utf-8"?>
<a:theme xmlns:a="http://schemas.openxmlformats.org/drawingml/2006/main" name="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ample_x0020_Abstracts xmlns="3d4b6912-1179-493d-a4d8-f079e557c7c9">Presentations</Example_x0020_Abstract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D938FCB759CD04C8036DCFFB012F572" ma:contentTypeVersion="0" ma:contentTypeDescription="Create a new document." ma:contentTypeScope="" ma:versionID="6eb5870b0ecc88ef2f4a6b24d09d5901">
  <xsd:schema xmlns:xsd="http://www.w3.org/2001/XMLSchema" xmlns:xs="http://www.w3.org/2001/XMLSchema" xmlns:p="http://schemas.microsoft.com/office/2006/metadata/properties" xmlns:ns2="3d4b6912-1179-493d-a4d8-f079e557c7c9" targetNamespace="http://schemas.microsoft.com/office/2006/metadata/properties" ma:root="true" ma:fieldsID="e2332484233b5715775f83c67c9a1c18" ns2:_="">
    <xsd:import namespace="3d4b6912-1179-493d-a4d8-f079e557c7c9"/>
    <xsd:element name="properties">
      <xsd:complexType>
        <xsd:sequence>
          <xsd:element name="documentManagement">
            <xsd:complexType>
              <xsd:all>
                <xsd:element ref="ns2:Example_x0020_Abstracts"/>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4b6912-1179-493d-a4d8-f079e557c7c9" elementFormDefault="qualified">
    <xsd:import namespace="http://schemas.microsoft.com/office/2006/documentManagement/types"/>
    <xsd:import namespace="http://schemas.microsoft.com/office/infopath/2007/PartnerControls"/>
    <xsd:element name="Example_x0020_Abstracts" ma:index="8" ma:displayName="Example Abstracts" ma:default="General" ma:format="RadioButtons" ma:internalName="Example_x0020_Abstracts">
      <xsd:simpleType>
        <xsd:restriction base="dms:Choice">
          <xsd:enumeration value="General"/>
          <xsd:enumeration value="Demos"/>
          <xsd:enumeration value="Posters"/>
          <xsd:enumeration value="Presentation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754AFF-B3DC-409B-BC53-D7FFE8D141B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3d4b6912-1179-493d-a4d8-f079e557c7c9"/>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38938DF-7CAB-4EBB-9871-3561DD8C2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4b6912-1179-493d-a4d8-f079e557c7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AE9418-B066-4CA4-A36B-903F665FBB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1426</Words>
  <Application>Microsoft Office PowerPoint</Application>
  <PresentationFormat>On-screen Show (16:9)</PresentationFormat>
  <Paragraphs>271</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Neo Sans Intel</vt:lpstr>
      <vt:lpstr>Intel Clear Pro</vt:lpstr>
      <vt:lpstr>Intel Clear</vt:lpstr>
      <vt:lpstr>Geneva</vt:lpstr>
      <vt:lpstr>Calibri</vt:lpstr>
      <vt:lpstr>Consolas</vt:lpstr>
      <vt:lpstr>Arial</vt:lpstr>
      <vt:lpstr>Courier New</vt:lpstr>
      <vt:lpstr>Verdana</vt:lpstr>
      <vt:lpstr>Wingdings</vt:lpstr>
      <vt:lpstr>Int_PPT Template_ClearPro_16x9</vt:lpstr>
      <vt:lpstr>  OVS, DPDK and Software Dataplane Acceleration </vt:lpstr>
      <vt:lpstr>Who are we?</vt:lpstr>
      <vt:lpstr>Open vSwitch with DPDK</vt:lpstr>
      <vt:lpstr>PowerPoint Presentation</vt:lpstr>
      <vt:lpstr>The Netdev Interface Makes it Possible </vt:lpstr>
      <vt:lpstr>Open vSwitch with DPDK</vt:lpstr>
      <vt:lpstr>Open vSwitch with DPDK User Perspective </vt:lpstr>
      <vt:lpstr>Open vSwitch with DPDK Usability Story </vt:lpstr>
      <vt:lpstr>Improving Open vSwitch with DPDK  </vt:lpstr>
      <vt:lpstr>Improving DPDK in Open vSwitch</vt:lpstr>
      <vt:lpstr>Tuning – Core Affinities</vt:lpstr>
      <vt:lpstr>Tuning – Core Affinities</vt:lpstr>
      <vt:lpstr>Tuning – Core Affinities</vt:lpstr>
      <vt:lpstr>Tuning – Core Affinities</vt:lpstr>
      <vt:lpstr>Tuning – Multiqueue</vt:lpstr>
      <vt:lpstr>Usability Guides</vt:lpstr>
      <vt:lpstr>Availability: Distro Packages and Git</vt:lpstr>
      <vt:lpstr>Conclusion</vt:lpstr>
      <vt:lpstr>Conclusion</vt:lpstr>
      <vt:lpstr>OVS with DPDK Meetup</vt:lpstr>
      <vt:lpstr>Legal Disclaimer</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2015-05-06T16:36:39Z</dcterms:created>
  <dcterms:modified xsi:type="dcterms:W3CDTF">2015-11-17T17:36:22Z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0x010100ED938FCB759CD04C8036DCFFB012F572</vt:lpwstr>
  </property>
</Properties>
</file>